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80" r:id="rId3"/>
    <p:sldId id="258" r:id="rId4"/>
    <p:sldId id="259" r:id="rId5"/>
    <p:sldId id="281" r:id="rId6"/>
    <p:sldId id="282" r:id="rId7"/>
    <p:sldId id="309" r:id="rId8"/>
    <p:sldId id="264" r:id="rId9"/>
    <p:sldId id="269" r:id="rId10"/>
    <p:sldId id="297" r:id="rId11"/>
    <p:sldId id="298" r:id="rId12"/>
    <p:sldId id="285" r:id="rId13"/>
    <p:sldId id="299" r:id="rId14"/>
    <p:sldId id="300" r:id="rId15"/>
    <p:sldId id="303" r:id="rId16"/>
    <p:sldId id="301" r:id="rId17"/>
    <p:sldId id="305" r:id="rId18"/>
    <p:sldId id="310" r:id="rId19"/>
    <p:sldId id="311" r:id="rId20"/>
    <p:sldId id="270" r:id="rId21"/>
    <p:sldId id="290" r:id="rId22"/>
    <p:sldId id="291" r:id="rId23"/>
    <p:sldId id="295" r:id="rId24"/>
    <p:sldId id="29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4A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7" autoAdjust="0"/>
  </p:normalViewPr>
  <p:slideViewPr>
    <p:cSldViewPr snapToGrid="0">
      <p:cViewPr varScale="1">
        <p:scale>
          <a:sx n="84" d="100"/>
          <a:sy n="84" d="100"/>
        </p:scale>
        <p:origin x="393"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pPr/>
              <a:t>2023/11/10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pPr/>
              <a:t>‹#›</a:t>
            </a:fld>
            <a:endParaRPr lang="zh-CN" altLang="en-US"/>
          </a:p>
        </p:txBody>
      </p:sp>
    </p:spTree>
    <p:extLst>
      <p:ext uri="{BB962C8B-B14F-4D97-AF65-F5344CB8AC3E}">
        <p14:creationId xmlns:p14="http://schemas.microsoft.com/office/powerpoint/2010/main" val="79248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a:t>
            </a:fld>
            <a:endParaRPr lang="zh-CN" altLang="en-US"/>
          </a:p>
        </p:txBody>
      </p:sp>
    </p:spTree>
    <p:extLst>
      <p:ext uri="{BB962C8B-B14F-4D97-AF65-F5344CB8AC3E}">
        <p14:creationId xmlns:p14="http://schemas.microsoft.com/office/powerpoint/2010/main" val="208066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10</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11</a:t>
            </a:fld>
            <a:endParaRPr lang="zh-CN" altLang="en-US"/>
          </a:p>
        </p:txBody>
      </p:sp>
    </p:spTree>
    <p:extLst>
      <p:ext uri="{BB962C8B-B14F-4D97-AF65-F5344CB8AC3E}">
        <p14:creationId xmlns:p14="http://schemas.microsoft.com/office/powerpoint/2010/main" val="2943269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12</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13</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14</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15</a:t>
            </a:fld>
            <a:endParaRPr lang="zh-CN" altLang="en-US"/>
          </a:p>
        </p:txBody>
      </p:sp>
    </p:spTree>
    <p:extLst>
      <p:ext uri="{BB962C8B-B14F-4D97-AF65-F5344CB8AC3E}">
        <p14:creationId xmlns:p14="http://schemas.microsoft.com/office/powerpoint/2010/main" val="1257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16</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17</a:t>
            </a:fld>
            <a:endParaRPr lang="zh-CN" altLang="en-US"/>
          </a:p>
        </p:txBody>
      </p:sp>
    </p:spTree>
    <p:extLst>
      <p:ext uri="{BB962C8B-B14F-4D97-AF65-F5344CB8AC3E}">
        <p14:creationId xmlns:p14="http://schemas.microsoft.com/office/powerpoint/2010/main" val="3887528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18</a:t>
            </a:fld>
            <a:endParaRPr lang="zh-CN" altLang="en-US"/>
          </a:p>
        </p:txBody>
      </p:sp>
    </p:spTree>
    <p:extLst>
      <p:ext uri="{BB962C8B-B14F-4D97-AF65-F5344CB8AC3E}">
        <p14:creationId xmlns:p14="http://schemas.microsoft.com/office/powerpoint/2010/main" val="73543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19</a:t>
            </a:fld>
            <a:endParaRPr lang="zh-CN" altLang="en-US"/>
          </a:p>
        </p:txBody>
      </p:sp>
    </p:spTree>
    <p:extLst>
      <p:ext uri="{BB962C8B-B14F-4D97-AF65-F5344CB8AC3E}">
        <p14:creationId xmlns:p14="http://schemas.microsoft.com/office/powerpoint/2010/main" val="418810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a:t>
            </a:fld>
            <a:endParaRPr lang="zh-CN" altLang="en-US"/>
          </a:p>
        </p:txBody>
      </p:sp>
    </p:spTree>
    <p:extLst>
      <p:ext uri="{BB962C8B-B14F-4D97-AF65-F5344CB8AC3E}">
        <p14:creationId xmlns:p14="http://schemas.microsoft.com/office/powerpoint/2010/main" val="3018752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20</a:t>
            </a:fld>
            <a:endParaRPr lang="zh-CN" altLang="en-US"/>
          </a:p>
        </p:txBody>
      </p:sp>
    </p:spTree>
    <p:extLst>
      <p:ext uri="{BB962C8B-B14F-4D97-AF65-F5344CB8AC3E}">
        <p14:creationId xmlns:p14="http://schemas.microsoft.com/office/powerpoint/2010/main" val="406974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21</a:t>
            </a:fld>
            <a:endParaRPr lang="zh-CN" altLang="en-US"/>
          </a:p>
        </p:txBody>
      </p:sp>
    </p:spTree>
    <p:extLst>
      <p:ext uri="{BB962C8B-B14F-4D97-AF65-F5344CB8AC3E}">
        <p14:creationId xmlns:p14="http://schemas.microsoft.com/office/powerpoint/2010/main" val="698507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22</a:t>
            </a:fld>
            <a:endParaRPr lang="zh-CN" altLang="en-US"/>
          </a:p>
        </p:txBody>
      </p:sp>
    </p:spTree>
    <p:extLst>
      <p:ext uri="{BB962C8B-B14F-4D97-AF65-F5344CB8AC3E}">
        <p14:creationId xmlns:p14="http://schemas.microsoft.com/office/powerpoint/2010/main" val="235514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23</a:t>
            </a:fld>
            <a:endParaRPr lang="zh-CN" altLang="en-US"/>
          </a:p>
        </p:txBody>
      </p:sp>
    </p:spTree>
    <p:extLst>
      <p:ext uri="{BB962C8B-B14F-4D97-AF65-F5344CB8AC3E}">
        <p14:creationId xmlns:p14="http://schemas.microsoft.com/office/powerpoint/2010/main" val="1955008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24</a:t>
            </a:fld>
            <a:endParaRPr lang="zh-CN" altLang="en-US"/>
          </a:p>
        </p:txBody>
      </p:sp>
    </p:spTree>
    <p:extLst>
      <p:ext uri="{BB962C8B-B14F-4D97-AF65-F5344CB8AC3E}">
        <p14:creationId xmlns:p14="http://schemas.microsoft.com/office/powerpoint/2010/main" val="155952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3</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4</a:t>
            </a:fld>
            <a:endParaRPr lang="zh-CN" altLang="en-US"/>
          </a:p>
        </p:txBody>
      </p:sp>
    </p:spTree>
    <p:extLst>
      <p:ext uri="{BB962C8B-B14F-4D97-AF65-F5344CB8AC3E}">
        <p14:creationId xmlns:p14="http://schemas.microsoft.com/office/powerpoint/2010/main" val="2076372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5</a:t>
            </a:fld>
            <a:endParaRPr lang="zh-CN" altLang="en-US"/>
          </a:p>
        </p:txBody>
      </p:sp>
    </p:spTree>
    <p:extLst>
      <p:ext uri="{BB962C8B-B14F-4D97-AF65-F5344CB8AC3E}">
        <p14:creationId xmlns:p14="http://schemas.microsoft.com/office/powerpoint/2010/main" val="286074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6</a:t>
            </a:fld>
            <a:endParaRPr lang="zh-CN" altLang="en-US"/>
          </a:p>
        </p:txBody>
      </p:sp>
    </p:spTree>
    <p:extLst>
      <p:ext uri="{BB962C8B-B14F-4D97-AF65-F5344CB8AC3E}">
        <p14:creationId xmlns:p14="http://schemas.microsoft.com/office/powerpoint/2010/main" val="283507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7</a:t>
            </a:fld>
            <a:endParaRPr lang="zh-CN" altLang="en-US"/>
          </a:p>
        </p:txBody>
      </p:sp>
    </p:spTree>
    <p:extLst>
      <p:ext uri="{BB962C8B-B14F-4D97-AF65-F5344CB8AC3E}">
        <p14:creationId xmlns:p14="http://schemas.microsoft.com/office/powerpoint/2010/main" val="1449198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8</a:t>
            </a:fld>
            <a:endParaRPr lang="zh-CN" altLang="en-US"/>
          </a:p>
        </p:txBody>
      </p:sp>
    </p:spTree>
    <p:extLst>
      <p:ext uri="{BB962C8B-B14F-4D97-AF65-F5344CB8AC3E}">
        <p14:creationId xmlns:p14="http://schemas.microsoft.com/office/powerpoint/2010/main" val="223807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9</a:t>
            </a:fld>
            <a:endParaRPr lang="zh-CN" altLang="en-US"/>
          </a:p>
        </p:txBody>
      </p:sp>
    </p:spTree>
    <p:extLst>
      <p:ext uri="{BB962C8B-B14F-4D97-AF65-F5344CB8AC3E}">
        <p14:creationId xmlns:p14="http://schemas.microsoft.com/office/powerpoint/2010/main" val="312754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pPr/>
              <a:t>2023/11/10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11085" cy="68579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80915" y="0"/>
            <a:ext cx="31108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662096" y="3455347"/>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65140" y="5079845"/>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095186" y="649462"/>
            <a:ext cx="2123437" cy="2123436"/>
          </a:xfrm>
          <a:prstGeom prst="ellipse">
            <a:avLst/>
          </a:prstGeom>
          <a:gradFill flip="none" rotWithShape="1">
            <a:gsLst>
              <a:gs pos="0">
                <a:srgbClr val="BFBFBF"/>
              </a:gs>
              <a:gs pos="52000">
                <a:srgbClr val="FFFFFF"/>
              </a:gs>
              <a:gs pos="100000">
                <a:srgbClr val="0070C0">
                  <a:tint val="0"/>
                </a:srgbClr>
              </a:gs>
            </a:gsLst>
            <a:lin ang="2700000" scaled="1"/>
            <a:tileRect/>
          </a:gradFill>
          <a:ln w="73025" cap="flat" cmpd="sng" algn="ctr">
            <a:solidFill>
              <a:srgbClr val="F2F2F2"/>
            </a:solidFill>
            <a:prstDash val="solid"/>
          </a:ln>
          <a:effectLst>
            <a:outerShdw blurRad="190500" dist="254000" dir="2699985" rotWithShape="0">
              <a:scrgbClr r="0" g="0" b="0">
                <a:alpha val="23000"/>
              </a:scrgbClr>
            </a:outerShdw>
          </a:effectLst>
        </p:spPr>
        <p:txBody>
          <a:bodyPr rtlCol="0" anchor="ctr"/>
          <a:lstStyle/>
          <a:p>
            <a:pPr algn="ctr" defTabSz="1088390">
              <a:defRPr/>
            </a:pPr>
            <a:endParaRPr lang="zh-CN" altLang="en-US" sz="3200" kern="0">
              <a:solidFill>
                <a:srgbClr val="000000"/>
              </a:solidFill>
              <a:latin typeface="Impact"/>
              <a:ea typeface="方正姚体"/>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2056" y="746331"/>
            <a:ext cx="2005547" cy="2005547"/>
          </a:xfrm>
          <a:prstGeom prst="rect">
            <a:avLst/>
          </a:prstGeom>
        </p:spPr>
      </p:pic>
      <p:pic>
        <p:nvPicPr>
          <p:cNvPr id="7" name="图片 6">
            <a:extLst>
              <a:ext uri="{FF2B5EF4-FFF2-40B4-BE49-F238E27FC236}">
                <a16:creationId xmlns:a16="http://schemas.microsoft.com/office/drawing/2014/main" id="{FE4D37CA-CEA8-1B79-BFDF-38E72F00ABEB}"/>
              </a:ext>
            </a:extLst>
          </p:cNvPr>
          <p:cNvPicPr>
            <a:picLocks noChangeAspect="1"/>
          </p:cNvPicPr>
          <p:nvPr/>
        </p:nvPicPr>
        <p:blipFill>
          <a:blip r:embed="rId4"/>
          <a:stretch>
            <a:fillRect/>
          </a:stretch>
        </p:blipFill>
        <p:spPr>
          <a:xfrm>
            <a:off x="2389166" y="3261729"/>
            <a:ext cx="8162985" cy="1890726"/>
          </a:xfrm>
          <a:prstGeom prst="rect">
            <a:avLst/>
          </a:prstGeom>
        </p:spPr>
      </p:pic>
      <p:sp>
        <p:nvSpPr>
          <p:cNvPr id="8" name="文本框 7">
            <a:extLst>
              <a:ext uri="{FF2B5EF4-FFF2-40B4-BE49-F238E27FC236}">
                <a16:creationId xmlns:a16="http://schemas.microsoft.com/office/drawing/2014/main" id="{9CF77256-3956-0830-7E4A-D1424026245B}"/>
              </a:ext>
            </a:extLst>
          </p:cNvPr>
          <p:cNvSpPr txBox="1"/>
          <p:nvPr/>
        </p:nvSpPr>
        <p:spPr>
          <a:xfrm>
            <a:off x="9479092" y="5692401"/>
            <a:ext cx="2862469" cy="461665"/>
          </a:xfrm>
          <a:prstGeom prst="rect">
            <a:avLst/>
          </a:prstGeom>
          <a:noFill/>
        </p:spPr>
        <p:txBody>
          <a:bodyPr wrap="square" rtlCol="0">
            <a:spAutoFit/>
          </a:bodyPr>
          <a:lstStyle/>
          <a:p>
            <a:r>
              <a:rPr lang="zh-CN" altLang="en-US" sz="2400" dirty="0"/>
              <a:t>来源：</a:t>
            </a:r>
            <a:r>
              <a:rPr lang="en-US" altLang="zh-CN" sz="2400" dirty="0"/>
              <a:t>CVPR2023</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childTnLst>
                          </p:cTn>
                        </p:par>
                        <p:par>
                          <p:cTn id="15" fill="hold">
                            <p:stCondLst>
                              <p:cond delay="1000"/>
                            </p:stCondLst>
                            <p:childTnLst>
                              <p:par>
                                <p:cTn id="16" presetID="17" presetClass="entr" presetSubtype="1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strVal val="#ppt_h"/>
                                          </p:val>
                                        </p:tav>
                                        <p:tav tm="100000">
                                          <p:val>
                                            <p:strVal val="#ppt_h"/>
                                          </p:val>
                                        </p:tav>
                                      </p:tavLst>
                                    </p:anim>
                                  </p:childTnLst>
                                </p:cTn>
                              </p:par>
                              <p:par>
                                <p:cTn id="20" presetID="17"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3</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模型</a:t>
            </a:r>
          </a:p>
        </p:txBody>
      </p:sp>
      <p:sp>
        <p:nvSpPr>
          <p:cNvPr id="12" name="矩形 11"/>
          <p:cNvSpPr/>
          <p:nvPr/>
        </p:nvSpPr>
        <p:spPr>
          <a:xfrm>
            <a:off x="6918692"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方向空间</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7" y="2778469"/>
            <a:ext cx="239831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子路径激励模块</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7" y="3722858"/>
            <a:ext cx="239831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交互式解码模块</a:t>
            </a:r>
          </a:p>
        </p:txBody>
      </p:sp>
      <p:cxnSp>
        <p:nvCxnSpPr>
          <p:cNvPr id="15" name="直接连接符 14"/>
          <p:cNvCxnSpPr/>
          <p:nvPr/>
        </p:nvCxnSpPr>
        <p:spPr>
          <a:xfrm>
            <a:off x="8615177" y="4011996"/>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561177" y="491970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txBox="1"/>
          <p:nvPr/>
        </p:nvSpPr>
        <p:spPr>
          <a:xfrm>
            <a:off x="9056696" y="4621740"/>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连通性输出</a:t>
            </a:r>
          </a:p>
        </p:txBody>
      </p:sp>
      <p:cxnSp>
        <p:nvCxnSpPr>
          <p:cNvPr id="2" name="直接连接符 1">
            <a:extLst>
              <a:ext uri="{FF2B5EF4-FFF2-40B4-BE49-F238E27FC236}">
                <a16:creationId xmlns:a16="http://schemas.microsoft.com/office/drawing/2014/main" id="{E4AB6E27-060D-9FCF-AD0E-17A0EEA5112E}"/>
              </a:ext>
            </a:extLst>
          </p:cNvPr>
          <p:cNvCxnSpPr/>
          <p:nvPr/>
        </p:nvCxnSpPr>
        <p:spPr>
          <a:xfrm>
            <a:off x="8618448" y="502770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E0A3F5F0-C3BB-059D-8827-383C22543487}"/>
              </a:ext>
            </a:extLst>
          </p:cNvPr>
          <p:cNvSpPr/>
          <p:nvPr/>
        </p:nvSpPr>
        <p:spPr>
          <a:xfrm>
            <a:off x="8569717" y="593561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20">
            <a:extLst>
              <a:ext uri="{FF2B5EF4-FFF2-40B4-BE49-F238E27FC236}">
                <a16:creationId xmlns:a16="http://schemas.microsoft.com/office/drawing/2014/main" id="{17C13E6D-F49A-B11E-2F83-FE22FF557BEA}"/>
              </a:ext>
            </a:extLst>
          </p:cNvPr>
          <p:cNvSpPr txBox="1"/>
          <p:nvPr/>
        </p:nvSpPr>
        <p:spPr>
          <a:xfrm>
            <a:off x="9068253" y="5641783"/>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损失函数</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par>
                          <p:cTn id="53" fill="hold">
                            <p:stCondLst>
                              <p:cond delay="5550"/>
                            </p:stCondLst>
                            <p:childTnLst>
                              <p:par>
                                <p:cTn id="54" presetID="22" presetClass="entr" presetSubtype="1"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500"/>
                                        <p:tgtEl>
                                          <p:spTgt spid="15"/>
                                        </p:tgtEl>
                                      </p:cBhvr>
                                    </p:animEffect>
                                  </p:childTnLst>
                                </p:cTn>
                              </p:par>
                            </p:childTnLst>
                          </p:cTn>
                        </p:par>
                        <p:par>
                          <p:cTn id="57" fill="hold">
                            <p:stCondLst>
                              <p:cond delay="6050"/>
                            </p:stCondLst>
                            <p:childTnLst>
                              <p:par>
                                <p:cTn id="58" presetID="23" presetClass="entr" presetSubtype="16"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childTnLst>
                                </p:cTn>
                              </p:par>
                            </p:childTnLst>
                          </p:cTn>
                        </p:par>
                        <p:par>
                          <p:cTn id="62" fill="hold">
                            <p:stCondLst>
                              <p:cond delay="6550"/>
                            </p:stCondLst>
                            <p:childTnLst>
                              <p:par>
                                <p:cTn id="63" presetID="3" presetClass="entr" presetSubtype="10" fill="hold" grpId="1"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linds(horizontal)">
                                      <p:cBhvr>
                                        <p:cTn id="65" dur="500"/>
                                        <p:tgtEl>
                                          <p:spTgt spid="18"/>
                                        </p:tgtEl>
                                      </p:cBhvr>
                                    </p:animEffect>
                                  </p:childTnLst>
                                </p:cTn>
                              </p:par>
                            </p:childTnLst>
                          </p:cTn>
                        </p:par>
                        <p:par>
                          <p:cTn id="66" fill="hold">
                            <p:stCondLst>
                              <p:cond delay="7050"/>
                            </p:stCondLst>
                            <p:childTnLst>
                              <p:par>
                                <p:cTn id="67" presetID="22" presetClass="entr" presetSubtype="1"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wipe(up)">
                                      <p:cBhvr>
                                        <p:cTn id="69" dur="500"/>
                                        <p:tgtEl>
                                          <p:spTgt spid="2"/>
                                        </p:tgtEl>
                                      </p:cBhvr>
                                    </p:animEffect>
                                  </p:childTnLst>
                                </p:cTn>
                              </p:par>
                            </p:childTnLst>
                          </p:cTn>
                        </p:par>
                        <p:par>
                          <p:cTn id="70" fill="hold">
                            <p:stCondLst>
                              <p:cond delay="7550"/>
                            </p:stCondLst>
                            <p:childTnLst>
                              <p:par>
                                <p:cTn id="71" presetID="23" presetClass="entr" presetSubtype="16"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childTnLst>
                                </p:cTn>
                              </p:par>
                            </p:childTnLst>
                          </p:cTn>
                        </p:par>
                        <p:par>
                          <p:cTn id="75" fill="hold">
                            <p:stCondLst>
                              <p:cond delay="8050"/>
                            </p:stCondLst>
                            <p:childTnLst>
                              <p:par>
                                <p:cTn id="76" presetID="3" presetClass="entr" presetSubtype="10" fill="hold" grpId="1"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blinds(horizontal)">
                                      <p:cBhvr>
                                        <p:cTn id="7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P spid="17" grpId="0" animBg="1"/>
      <p:bldP spid="18" grpId="0"/>
      <p:bldP spid="18" grpId="1"/>
      <p:bldP spid="3" grpId="0" animBg="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43916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连通性建模中的方向空间</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Picture 2"/>
          <p:cNvPicPr>
            <a:picLocks noChangeAspect="1" noChangeArrowheads="1"/>
          </p:cNvPicPr>
          <p:nvPr/>
        </p:nvPicPr>
        <p:blipFill>
          <a:blip r:embed="rId5"/>
          <a:srcRect l="12675" t="27333" r="20800" b="33200"/>
          <a:stretch>
            <a:fillRect/>
          </a:stretch>
        </p:blipFill>
        <p:spPr bwMode="auto">
          <a:xfrm>
            <a:off x="780375" y="1112949"/>
            <a:ext cx="10138410" cy="3383280"/>
          </a:xfrm>
          <a:prstGeom prst="rect">
            <a:avLst/>
          </a:prstGeom>
          <a:noFill/>
          <a:ln w="9525">
            <a:noFill/>
            <a:miter lim="800000"/>
            <a:headEnd/>
            <a:tailEnd/>
          </a:ln>
          <a:effectLst/>
        </p:spPr>
      </p:pic>
      <p:sp>
        <p:nvSpPr>
          <p:cNvPr id="7" name="文本框 6">
            <a:extLst>
              <a:ext uri="{FF2B5EF4-FFF2-40B4-BE49-F238E27FC236}">
                <a16:creationId xmlns:a16="http://schemas.microsoft.com/office/drawing/2014/main" id="{947275EB-7855-0F63-78CC-034BF3DFBE15}"/>
              </a:ext>
            </a:extLst>
          </p:cNvPr>
          <p:cNvSpPr txBox="1"/>
          <p:nvPr/>
        </p:nvSpPr>
        <p:spPr>
          <a:xfrm>
            <a:off x="898781" y="4851084"/>
            <a:ext cx="10062660" cy="830997"/>
          </a:xfrm>
          <a:prstGeom prst="rect">
            <a:avLst/>
          </a:prstGeom>
          <a:noFill/>
        </p:spPr>
        <p:txBody>
          <a:bodyPr wrap="square">
            <a:spAutoFit/>
          </a:bodyPr>
          <a:lstStyle/>
          <a:p>
            <a:pPr indent="612000"/>
            <a:r>
              <a:rPr lang="zh-CN" altLang="en-US" sz="2400" dirty="0">
                <a:latin typeface="+mn-ea"/>
              </a:rPr>
              <a:t>利用</a:t>
            </a:r>
            <a:r>
              <a:rPr lang="en-US" altLang="zh-CN" sz="2400" dirty="0">
                <a:latin typeface="+mn-ea"/>
              </a:rPr>
              <a:t>SDE</a:t>
            </a:r>
            <a:r>
              <a:rPr lang="zh-CN" altLang="en-US" sz="2400" dirty="0">
                <a:latin typeface="+mn-ea"/>
              </a:rPr>
              <a:t>从潜在空间中解开通道方向特征，然后利用</a:t>
            </a:r>
            <a:r>
              <a:rPr lang="en-US" altLang="zh-CN" sz="2400" dirty="0">
                <a:latin typeface="+mn-ea"/>
              </a:rPr>
              <a:t>IFD</a:t>
            </a:r>
            <a:r>
              <a:rPr lang="zh-CN" altLang="en-US" sz="2400" dirty="0">
                <a:latin typeface="+mn-ea"/>
              </a:rPr>
              <a:t>提取不同层的方向嵌入，并利用它们以自注意力的方式增强整体特征表示。</a:t>
            </a:r>
          </a:p>
        </p:txBody>
      </p:sp>
    </p:spTree>
    <p:extLst>
      <p:ext uri="{BB962C8B-B14F-4D97-AF65-F5344CB8AC3E}">
        <p14:creationId xmlns:p14="http://schemas.microsoft.com/office/powerpoint/2010/main" val="9522028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方向先验提取</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938992"/>
          </a:xfrm>
          <a:prstGeom prst="rect">
            <a:avLst/>
          </a:prstGeom>
          <a:noFill/>
        </p:spPr>
        <p:txBody>
          <a:bodyPr wrap="square">
            <a:spAutoFit/>
          </a:bodyPr>
          <a:lstStyle/>
          <a:p>
            <a:r>
              <a:rPr lang="zh-CN" altLang="en-US" sz="2400" dirty="0"/>
              <a:t>         对 </a:t>
            </a:r>
            <a:r>
              <a:rPr lang="en-US" altLang="zh-CN" sz="2400" i="1" dirty="0"/>
              <a:t>e</a:t>
            </a:r>
            <a:r>
              <a:rPr lang="en-US" altLang="zh-CN" sz="2400" i="1" baseline="-25000" dirty="0"/>
              <a:t>5 </a:t>
            </a:r>
            <a:r>
              <a:rPr lang="zh-CN" altLang="en-US" sz="2400" dirty="0"/>
              <a:t>进行上采样使其达到输入尺寸得到一个初步的输出 </a:t>
            </a:r>
            <a:r>
              <a:rPr lang="en-US" altLang="zh-CN" sz="2400" i="1" dirty="0"/>
              <a:t>X</a:t>
            </a:r>
            <a:r>
              <a:rPr lang="en-US" altLang="zh-CN" sz="2400" i="1" baseline="-25000" dirty="0"/>
              <a:t>prior </a:t>
            </a:r>
            <a:r>
              <a:rPr lang="zh-CN" altLang="en-US" sz="2400" dirty="0"/>
              <a:t>，通过 </a:t>
            </a:r>
            <a:r>
              <a:rPr lang="en-US" altLang="zh-CN" sz="2400" i="1" dirty="0"/>
              <a:t>X</a:t>
            </a:r>
            <a:r>
              <a:rPr lang="en-US" altLang="zh-CN" sz="2400" i="1" baseline="-25000" dirty="0"/>
              <a:t>prior</a:t>
            </a:r>
            <a:r>
              <a:rPr lang="zh-CN" altLang="en-US" sz="2400" dirty="0"/>
              <a:t>的通道可以获得丰富独特的方向信息。对 </a:t>
            </a:r>
            <a:r>
              <a:rPr lang="en-US" altLang="zh-CN" sz="2400" i="1" dirty="0"/>
              <a:t>X</a:t>
            </a:r>
            <a:r>
              <a:rPr lang="en-US" altLang="zh-CN" sz="2400" i="1" baseline="-25000" dirty="0"/>
              <a:t>prior</a:t>
            </a:r>
            <a:r>
              <a:rPr lang="en-US" altLang="zh-CN" sz="2400" dirty="0"/>
              <a:t> </a:t>
            </a:r>
            <a:r>
              <a:rPr lang="zh-CN" altLang="en-US" sz="2400" dirty="0"/>
              <a:t>进行全局平均池化（</a:t>
            </a:r>
            <a:r>
              <a:rPr lang="en-US" altLang="zh-CN" sz="2400" dirty="0"/>
              <a:t>GAP</a:t>
            </a:r>
            <a:r>
              <a:rPr lang="zh-CN" altLang="en-US" sz="2400" dirty="0"/>
              <a:t>），使用</a:t>
            </a:r>
            <a:r>
              <a:rPr lang="en-US" altLang="zh-CN" sz="2400" dirty="0"/>
              <a:t>1*1</a:t>
            </a:r>
            <a:r>
              <a:rPr lang="zh-CN" altLang="en-US" sz="2400" dirty="0"/>
              <a:t>的卷积将其映射为和</a:t>
            </a:r>
            <a:r>
              <a:rPr lang="en-US" altLang="zh-CN" sz="2400" dirty="0"/>
              <a:t>e</a:t>
            </a:r>
            <a:r>
              <a:rPr lang="en-US" altLang="zh-CN" sz="2400" baseline="-25000" dirty="0"/>
              <a:t>5</a:t>
            </a:r>
            <a:r>
              <a:rPr lang="zh-CN" altLang="en-US" sz="2400" dirty="0"/>
              <a:t>相同维度的矢量 </a:t>
            </a:r>
            <a:r>
              <a:rPr lang="en-US" altLang="zh-CN" sz="2400" i="1" dirty="0"/>
              <a:t>v</a:t>
            </a:r>
            <a:r>
              <a:rPr lang="en-US" altLang="zh-CN" sz="2400" i="1" baseline="-25000" dirty="0"/>
              <a:t>prior</a:t>
            </a:r>
            <a:r>
              <a:rPr lang="en-US" altLang="zh-CN" sz="2400" dirty="0"/>
              <a:t> </a:t>
            </a:r>
            <a:r>
              <a:rPr lang="zh-CN" altLang="en-US" sz="2400" dirty="0"/>
              <a:t>，然后对其进行重编码，并使用</a:t>
            </a:r>
            <a:r>
              <a:rPr lang="en-US" altLang="zh-CN" sz="2400" dirty="0"/>
              <a:t>sigmoid</a:t>
            </a:r>
            <a:r>
              <a:rPr lang="zh-CN" altLang="en-US" sz="2400" dirty="0"/>
              <a:t>门控函数正则化，得到方向先验 </a:t>
            </a:r>
            <a:r>
              <a:rPr lang="en-US" altLang="zh-CN" sz="2400" i="1" dirty="0"/>
              <a:t>α</a:t>
            </a:r>
            <a:r>
              <a:rPr lang="en-US" altLang="zh-CN" sz="2400" i="1" baseline="-25000" dirty="0"/>
              <a:t>prior</a:t>
            </a:r>
            <a:r>
              <a:rPr lang="zh-CN" altLang="en-US" sz="2400" dirty="0"/>
              <a:t>。</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通道维度切片</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200329"/>
          </a:xfrm>
          <a:prstGeom prst="rect">
            <a:avLst/>
          </a:prstGeom>
          <a:noFill/>
        </p:spPr>
        <p:txBody>
          <a:bodyPr wrap="square">
            <a:spAutoFit/>
          </a:bodyPr>
          <a:lstStyle/>
          <a:p>
            <a:r>
              <a:rPr lang="zh-CN" altLang="en-US" sz="2400" dirty="0"/>
              <a:t>         为了尽快对类别和方向子空间进行解纠缠，本文将 </a:t>
            </a:r>
            <a:r>
              <a:rPr lang="en-US" altLang="zh-CN" sz="2400" i="1" dirty="0"/>
              <a:t>e</a:t>
            </a:r>
            <a:r>
              <a:rPr lang="en-US" altLang="zh-CN" sz="2400" i="1" baseline="-25000" dirty="0"/>
              <a:t>5</a:t>
            </a:r>
            <a:r>
              <a:rPr lang="en-US" altLang="zh-CN" sz="2400" i="1" dirty="0"/>
              <a:t> </a:t>
            </a:r>
            <a:r>
              <a:rPr lang="zh-CN" altLang="en-US" sz="2400" dirty="0"/>
              <a:t>和 </a:t>
            </a:r>
            <a:r>
              <a:rPr lang="en-US" altLang="zh-CN" sz="2400" i="1" dirty="0"/>
              <a:t>α</a:t>
            </a:r>
            <a:r>
              <a:rPr lang="en-US" altLang="zh-CN" sz="2400" i="1" baseline="-25000" dirty="0"/>
              <a:t>prior</a:t>
            </a:r>
            <a:r>
              <a:rPr lang="en-US" altLang="zh-CN" sz="2400" i="1" dirty="0"/>
              <a:t> </a:t>
            </a:r>
            <a:r>
              <a:rPr lang="zh-CN" altLang="en-US" sz="2400" dirty="0"/>
              <a:t>通过通道切片分成了</a:t>
            </a:r>
            <a:r>
              <a:rPr lang="en-US" altLang="zh-CN" sz="2400" dirty="0"/>
              <a:t>8</a:t>
            </a:r>
            <a:r>
              <a:rPr lang="zh-CN" altLang="en-US" sz="2400" dirty="0"/>
              <a:t>部分。</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子路径激励</a:t>
            </a:r>
            <a:endParaRPr lang="en-US" altLang="zh-CN" sz="2800" dirty="0">
              <a:latin typeface="+mn-ea"/>
              <a:cs typeface="+mn-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2103781"/>
              </a:xfrm>
              <a:prstGeom prst="rect">
                <a:avLst/>
              </a:prstGeom>
              <a:noFill/>
            </p:spPr>
            <p:txBody>
              <a:bodyPr wrap="square">
                <a:spAutoFit/>
              </a:bodyPr>
              <a:lstStyle/>
              <a:p>
                <a:r>
                  <a:rPr lang="zh-CN" altLang="en-US" sz="2400" dirty="0"/>
                  <a:t>         为每一组特征</a:t>
                </a:r>
                <a:r>
                  <a:rPr lang="en-US" altLang="zh-CN" sz="2400" dirty="0"/>
                  <a:t>-embedding</a:t>
                </a:r>
                <a:r>
                  <a:rPr lang="zh-CN" altLang="en-US" sz="2400" dirty="0"/>
                  <a:t>切片构建子路径，子路径中特征通过空间和通道注意力机制来捕获长距离和通道间依赖关系</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smtClean="0">
                            <a:latin typeface="Cambria Math" panose="02040503050406030204" pitchFamily="18" charset="0"/>
                          </a:rPr>
                          <m:t>‘</m:t>
                        </m:r>
                      </m:sup>
                    </m:sSubSup>
                  </m:oMath>
                </a14:m>
                <a:r>
                  <a:rPr lang="zh-CN" altLang="en-US" sz="2400" dirty="0"/>
                  <a:t> ，接下来将</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rPr>
                      <m:t> </m:t>
                    </m:r>
                  </m:oMath>
                </a14:m>
                <a:r>
                  <a:rPr lang="zh-CN" altLang="en-US" sz="2400" dirty="0"/>
                  <a:t>和</a:t>
                </a:r>
                <a14:m>
                  <m:oMath xmlns:m="http://schemas.openxmlformats.org/officeDocument/2006/math">
                    <m:sSubSup>
                      <m:sSubSupPr>
                        <m:ctrlPr>
                          <a:rPr lang="en-US" altLang="zh-CN" sz="2400" i="1" dirty="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oMath>
                </a14:m>
                <a:r>
                  <a:rPr lang="zh-CN" altLang="en-US" sz="2400" dirty="0"/>
                  <a:t> 相乘，以选择性地突出或抑制具有特定方向信息的特征，最终输出的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𝑆𝐷𝐸</m:t>
                        </m:r>
                      </m:sub>
                    </m:sSub>
                    <m:r>
                      <a:rPr lang="en-US" altLang="zh-CN" sz="2400" b="0" i="1" dirty="0" smtClean="0">
                        <a:latin typeface="Cambria Math" panose="02040503050406030204" pitchFamily="18" charset="0"/>
                      </a:rPr>
                      <m:t> </m:t>
                    </m:r>
                  </m:oMath>
                </a14:m>
                <a:r>
                  <a:rPr lang="zh-CN" altLang="en-US" sz="2400" dirty="0"/>
                  <a:t>为：</a:t>
                </a:r>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𝑆𝐷𝐸</m:t>
                          </m:r>
                        </m:sub>
                        <m:sup>
                          <m:r>
                            <a:rPr lang="en-US" altLang="zh-CN" sz="2400" i="1">
                              <a:latin typeface="Cambria Math" panose="02040503050406030204" pitchFamily="18" charset="0"/>
                            </a:rPr>
                            <m:t>𝑖</m:t>
                          </m:r>
                        </m:sup>
                      </m:sSubSup>
                      <m:r>
                        <a:rPr lang="en-US" altLang="zh-CN" sz="2400" i="1">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3</m:t>
                          </m:r>
                        </m:sub>
                        <m:sup>
                          <m:r>
                            <a:rPr lang="en-US" altLang="zh-CN" sz="2400" i="1">
                              <a:latin typeface="Cambria Math" panose="02040503050406030204" pitchFamily="18" charset="0"/>
                            </a:rPr>
                            <m:t>𝑖</m:t>
                          </m:r>
                        </m:sup>
                      </m:sSubSup>
                      <m:d>
                        <m:dPr>
                          <m:ctrlPr>
                            <a:rPr lang="en-US" altLang="zh-CN" sz="2400" b="0" i="1" smtClean="0">
                              <a:latin typeface="Cambria Math" panose="02040503050406030204" pitchFamily="18" charset="0"/>
                            </a:rPr>
                          </m:ctrlPr>
                        </m:dPr>
                        <m:e>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ea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e>
                      </m:d>
                      <m:r>
                        <a:rPr lang="en-US" altLang="zh-CN" sz="2400" i="1">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sup>
                      </m:sSubSup>
                    </m:oMath>
                  </m:oMathPara>
                </a14:m>
                <a:endParaRPr lang="en-US" altLang="zh-CN" sz="2400" i="1" dirty="0"/>
              </a:p>
              <a:p>
                <a:endParaRPr lang="zh-CN" altLang="en-US" sz="2400" dirty="0"/>
              </a:p>
            </p:txBody>
          </p:sp>
        </mc:Choice>
        <mc:Fallback xmlns="">
          <p:sp>
            <p:nvSpPr>
              <p:cNvPr id="8" name="文本框 7">
                <a:extLst>
                  <a:ext uri="{FF2B5EF4-FFF2-40B4-BE49-F238E27FC236}">
                    <a16:creationId xmlns:a16="http://schemas.microsoft.com/office/drawing/2014/main" id="{6DD25D0A-1E35-7BE4-C27A-8767DD3A7E68}"/>
                  </a:ext>
                </a:extLst>
              </p:cNvPr>
              <p:cNvSpPr txBox="1">
                <a:spLocks noRot="1" noChangeAspect="1" noMove="1" noResize="1" noEditPoints="1" noAdjustHandles="1" noChangeArrowheads="1" noChangeShapeType="1" noTextEdit="1"/>
              </p:cNvSpPr>
              <p:nvPr/>
            </p:nvSpPr>
            <p:spPr>
              <a:xfrm>
                <a:off x="749308" y="1629857"/>
                <a:ext cx="10616684" cy="2103781"/>
              </a:xfrm>
              <a:prstGeom prst="rect">
                <a:avLst/>
              </a:prstGeom>
              <a:blipFill>
                <a:blip r:embed="rId5"/>
                <a:stretch>
                  <a:fillRect l="-918" t="-3478"/>
                </a:stretch>
              </a:blipFill>
            </p:spPr>
            <p:txBody>
              <a:bodyPr/>
              <a:lstStyle/>
              <a:p>
                <a:r>
                  <a:rPr lang="zh-CN" altLang="en-US">
                    <a:noFill/>
                  </a:rPr>
                  <a:t> </a:t>
                </a:r>
              </a:p>
            </p:txBody>
          </p:sp>
        </mc:Fallback>
      </mc:AlternateContent>
      <p:pic>
        <p:nvPicPr>
          <p:cNvPr id="3077" name="Picture 5"/>
          <p:cNvPicPr>
            <a:picLocks noChangeAspect="1" noChangeArrowheads="1"/>
          </p:cNvPicPr>
          <p:nvPr/>
        </p:nvPicPr>
        <p:blipFill>
          <a:blip r:embed="rId5"/>
          <a:srcRect l="13650" t="35600" r="9100" b="16800"/>
          <a:stretch>
            <a:fillRect/>
          </a:stretch>
        </p:blipFill>
        <p:spPr bwMode="auto">
          <a:xfrm>
            <a:off x="1237621" y="3569292"/>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9420"/>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
        <p:nvSpPr>
          <p:cNvPr id="7" name="文本框 6">
            <a:extLst>
              <a:ext uri="{FF2B5EF4-FFF2-40B4-BE49-F238E27FC236}">
                <a16:creationId xmlns:a16="http://schemas.microsoft.com/office/drawing/2014/main" id="{CE3F9DAA-6114-5A60-2B2E-5D21C4A6A37D}"/>
              </a:ext>
            </a:extLst>
          </p:cNvPr>
          <p:cNvSpPr txBox="1"/>
          <p:nvPr/>
        </p:nvSpPr>
        <p:spPr>
          <a:xfrm>
            <a:off x="772693" y="3575432"/>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特征流</a:t>
            </a:r>
            <a:endParaRPr lang="en-US" altLang="zh-CN" sz="2800" dirty="0">
              <a:latin typeface="+mn-ea"/>
              <a:cs typeface="+mn-ea"/>
            </a:endParaRPr>
          </a:p>
        </p:txBody>
      </p:sp>
      <p:sp>
        <p:nvSpPr>
          <p:cNvPr id="10" name="文本框 9">
            <a:extLst>
              <a:ext uri="{FF2B5EF4-FFF2-40B4-BE49-F238E27FC236}">
                <a16:creationId xmlns:a16="http://schemas.microsoft.com/office/drawing/2014/main" id="{1DBDCA56-21D5-DFB8-9F35-8ED771E0080A}"/>
              </a:ext>
            </a:extLst>
          </p:cNvPr>
          <p:cNvSpPr txBox="1"/>
          <p:nvPr/>
        </p:nvSpPr>
        <p:spPr>
          <a:xfrm>
            <a:off x="814622" y="4211887"/>
            <a:ext cx="4825126" cy="1200329"/>
          </a:xfrm>
          <a:prstGeom prst="rect">
            <a:avLst/>
          </a:prstGeom>
          <a:noFill/>
        </p:spPr>
        <p:txBody>
          <a:bodyPr wrap="square">
            <a:spAutoFit/>
          </a:bodyPr>
          <a:lstStyle/>
          <a:p>
            <a:pPr indent="612000"/>
            <a:r>
              <a:rPr lang="zh-CN" altLang="en-US" sz="2400" dirty="0">
                <a:latin typeface="+mn-ea"/>
              </a:rPr>
              <a:t>每个特征流都包含一个特征块，包括两个卷积层和一个具有跳过连接的上采样层。</a:t>
            </a:r>
          </a:p>
        </p:txBody>
      </p:sp>
    </p:spTree>
    <p:extLst>
      <p:ext uri="{BB962C8B-B14F-4D97-AF65-F5344CB8AC3E}">
        <p14:creationId xmlns:p14="http://schemas.microsoft.com/office/powerpoint/2010/main" val="23372762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空间流</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一个空间块（</a:t>
            </a:r>
            <a:r>
              <a:rPr lang="en-US" altLang="zh-CN" sz="2400" dirty="0"/>
              <a:t>S</a:t>
            </a:r>
            <a:r>
              <a:rPr lang="zh-CN" altLang="en-US" sz="2400" dirty="0"/>
              <a:t>）中包括一个</a:t>
            </a:r>
            <a:r>
              <a:rPr lang="en-US" altLang="zh-CN" sz="2400" dirty="0"/>
              <a:t>embedding</a:t>
            </a:r>
            <a:r>
              <a:rPr lang="zh-CN" altLang="en-US" sz="2400" dirty="0"/>
              <a:t>压缩模块（</a:t>
            </a:r>
            <a:r>
              <a:rPr lang="en-US" altLang="zh-CN" sz="2400" dirty="0"/>
              <a:t>ES</a:t>
            </a:r>
            <a:r>
              <a:rPr lang="zh-CN" altLang="en-US" sz="2400" dirty="0"/>
              <a:t>）和一个流形映射增强模块（</a:t>
            </a:r>
            <a:r>
              <a:rPr lang="en-US" altLang="zh-CN" sz="2400" dirty="0"/>
              <a:t>MPE)</a:t>
            </a:r>
            <a:r>
              <a:rPr lang="zh-CN" altLang="en-US" sz="2400" dirty="0"/>
              <a:t>，其中</a:t>
            </a:r>
            <a:r>
              <a:rPr lang="en-US" altLang="zh-CN" sz="2400" dirty="0"/>
              <a:t>ES</a:t>
            </a:r>
            <a:r>
              <a:rPr lang="zh-CN" altLang="en-US" sz="2400" dirty="0"/>
              <a:t>模块中，</a:t>
            </a:r>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18" name="图片 17">
            <a:extLst>
              <a:ext uri="{FF2B5EF4-FFF2-40B4-BE49-F238E27FC236}">
                <a16:creationId xmlns:a16="http://schemas.microsoft.com/office/drawing/2014/main" id="{33643EE4-D303-7B7F-20E7-4948597826B7}"/>
              </a:ext>
            </a:extLst>
          </p:cNvPr>
          <p:cNvPicPr>
            <a:picLocks noChangeAspect="1"/>
          </p:cNvPicPr>
          <p:nvPr/>
        </p:nvPicPr>
        <p:blipFill>
          <a:blip r:embed="rId6"/>
          <a:stretch>
            <a:fillRect/>
          </a:stretch>
        </p:blipFill>
        <p:spPr>
          <a:xfrm>
            <a:off x="2168165" y="3118625"/>
            <a:ext cx="1828407" cy="399437"/>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7700A7B-7E7F-B65A-6448-BDC0D69C2C5E}"/>
                  </a:ext>
                </a:extLst>
              </p:cNvPr>
              <p:cNvSpPr txBox="1"/>
              <p:nvPr/>
            </p:nvSpPr>
            <p:spPr>
              <a:xfrm>
                <a:off x="840848" y="3777511"/>
                <a:ext cx="4798899" cy="2677656"/>
              </a:xfrm>
              <a:prstGeom prst="rect">
                <a:avLst/>
              </a:prstGeom>
              <a:noFill/>
            </p:spPr>
            <p:txBody>
              <a:bodyPr wrap="square" rtlCol="0">
                <a:spAutoFit/>
              </a:bodyPr>
              <a:lstStyle/>
              <a:p>
                <a:r>
                  <a:rPr lang="en-US" altLang="zh-CN" sz="2400" dirty="0"/>
                  <a:t>MPE</a:t>
                </a:r>
                <a:r>
                  <a:rPr lang="zh-CN" altLang="en-US" sz="2400" dirty="0"/>
                  <a:t>模块中，使用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𝑛</m:t>
                        </m:r>
                      </m:e>
                      <m:sub>
                        <m:r>
                          <a:rPr lang="en-US" altLang="zh-CN" sz="2400" i="1" dirty="0">
                            <a:latin typeface="Cambria Math" panose="02040503050406030204" pitchFamily="18" charset="0"/>
                          </a:rPr>
                          <m:t>𝑖</m:t>
                        </m:r>
                      </m:sub>
                    </m:sSub>
                  </m:oMath>
                </a14:m>
                <a:r>
                  <a:rPr lang="en-US" altLang="zh-CN" sz="2400" dirty="0"/>
                  <a:t> </a:t>
                </a:r>
                <a:r>
                  <a:rPr lang="zh-CN" altLang="en-US" sz="2400" dirty="0"/>
                  <a:t>作为输入增强主特征图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𝑑</m:t>
                        </m:r>
                      </m:e>
                      <m:sub>
                        <m:r>
                          <a:rPr lang="en-US" altLang="zh-CN" sz="2400" i="1" dirty="0">
                            <a:latin typeface="Cambria Math" panose="02040503050406030204" pitchFamily="18" charset="0"/>
                          </a:rPr>
                          <m:t>𝑖</m:t>
                        </m:r>
                      </m:sub>
                    </m:sSub>
                  </m:oMath>
                </a14:m>
                <a:r>
                  <a:rPr lang="en-US" altLang="zh-CN" sz="2400" dirty="0"/>
                  <a:t> </a:t>
                </a:r>
                <a:r>
                  <a:rPr lang="zh-CN" altLang="en-US" sz="2400" dirty="0"/>
                  <a:t>的方向表示，把它们映射到同一流形中，并计算相似性</a:t>
                </a:r>
                <a14:m>
                  <m:oMath xmlns:m="http://schemas.openxmlformats.org/officeDocument/2006/math">
                    <m:r>
                      <a:rPr lang="en-US" altLang="zh-CN" sz="2400" b="0" i="0" dirty="0" smtClean="0">
                        <a:latin typeface="Cambria Math" panose="02040503050406030204" pitchFamily="18" charset="0"/>
                      </a:rPr>
                      <m:t> </m:t>
                    </m:r>
                  </m:oMath>
                </a14:m>
                <a:r>
                  <a:rPr lang="zh-CN" altLang="en-US" sz="2400" dirty="0"/>
                  <a:t>，模拟类别</a:t>
                </a:r>
                <a:r>
                  <a:rPr lang="en-US" altLang="zh-CN" sz="2400" dirty="0"/>
                  <a:t>-</a:t>
                </a:r>
                <a:r>
                  <a:rPr lang="zh-CN" altLang="en-US" sz="2400" dirty="0"/>
                  <a:t>方向关系，得到类别</a:t>
                </a:r>
                <a:r>
                  <a:rPr lang="en-US" altLang="zh-CN" sz="2400" dirty="0"/>
                  <a:t>-</a:t>
                </a:r>
                <a:r>
                  <a:rPr lang="zh-CN" altLang="en-US" sz="2400" dirty="0"/>
                  <a:t>方向注意力图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，利用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对重编码后的特征图进行方向信息增强。</a:t>
                </a:r>
              </a:p>
            </p:txBody>
          </p:sp>
        </mc:Choice>
        <mc:Fallback xmlns="">
          <p:sp>
            <p:nvSpPr>
              <p:cNvPr id="19" name="文本框 18">
                <a:extLst>
                  <a:ext uri="{FF2B5EF4-FFF2-40B4-BE49-F238E27FC236}">
                    <a16:creationId xmlns:a16="http://schemas.microsoft.com/office/drawing/2014/main" id="{77700A7B-7E7F-B65A-6448-BDC0D69C2C5E}"/>
                  </a:ext>
                </a:extLst>
              </p:cNvPr>
              <p:cNvSpPr txBox="1">
                <a:spLocks noRot="1" noChangeAspect="1" noMove="1" noResize="1" noEditPoints="1" noAdjustHandles="1" noChangeArrowheads="1" noChangeShapeType="1" noTextEdit="1"/>
              </p:cNvSpPr>
              <p:nvPr/>
            </p:nvSpPr>
            <p:spPr>
              <a:xfrm>
                <a:off x="840848" y="3777511"/>
                <a:ext cx="4798899" cy="2677656"/>
              </a:xfrm>
              <a:prstGeom prst="rect">
                <a:avLst/>
              </a:prstGeom>
              <a:blipFill>
                <a:blip r:embed="rId7"/>
                <a:stretch>
                  <a:fillRect l="-2033" t="-2733" r="-1017" b="-3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942805" y="2923777"/>
            <a:ext cx="2344170" cy="394567"/>
          </a:xfrm>
          <a:prstGeom prst="rect">
            <a:avLst/>
          </a:prstGeom>
        </p:spPr>
      </p:pic>
    </p:spTree>
    <p:extLst>
      <p:ext uri="{BB962C8B-B14F-4D97-AF65-F5344CB8AC3E}">
        <p14:creationId xmlns:p14="http://schemas.microsoft.com/office/powerpoint/2010/main" val="30938382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连通性输出</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a:extLst>
              <a:ext uri="{FF2B5EF4-FFF2-40B4-BE49-F238E27FC236}">
                <a16:creationId xmlns:a16="http://schemas.microsoft.com/office/drawing/2014/main" id="{6DD25D0A-1E35-7BE4-C27A-8767DD3A7E68}"/>
              </a:ext>
            </a:extLst>
          </p:cNvPr>
          <p:cNvSpPr txBox="1"/>
          <p:nvPr/>
        </p:nvSpPr>
        <p:spPr>
          <a:xfrm>
            <a:off x="823142" y="1162739"/>
            <a:ext cx="10217812" cy="1200329"/>
          </a:xfrm>
          <a:prstGeom prst="rect">
            <a:avLst/>
          </a:prstGeom>
          <a:noFill/>
        </p:spPr>
        <p:txBody>
          <a:bodyPr wrap="square">
            <a:spAutoFit/>
          </a:bodyPr>
          <a:lstStyle/>
          <a:p>
            <a:r>
              <a:rPr lang="zh-CN" altLang="en-US" sz="2400" dirty="0"/>
              <a:t>        将解码阶段得到的四个主特征图</a:t>
            </a:r>
            <a:r>
              <a:rPr lang="en-US" altLang="zh-CN" sz="2400" dirty="0"/>
              <a:t>d1</a:t>
            </a:r>
            <a:r>
              <a:rPr lang="zh-CN" altLang="en-US" sz="2400" dirty="0"/>
              <a:t>，</a:t>
            </a:r>
            <a:r>
              <a:rPr lang="en-US" altLang="zh-CN" sz="2400" dirty="0"/>
              <a:t>d2</a:t>
            </a:r>
            <a:r>
              <a:rPr lang="zh-CN" altLang="en-US" sz="2400" dirty="0"/>
              <a:t>，</a:t>
            </a:r>
            <a:r>
              <a:rPr lang="en-US" altLang="zh-CN" sz="2400" dirty="0"/>
              <a:t>d3</a:t>
            </a:r>
            <a:r>
              <a:rPr lang="zh-CN" altLang="en-US" sz="2400" dirty="0"/>
              <a:t>，</a:t>
            </a:r>
            <a:r>
              <a:rPr lang="en-US" altLang="zh-CN" sz="2400" dirty="0"/>
              <a:t>d4</a:t>
            </a:r>
            <a:r>
              <a:rPr lang="zh-CN" altLang="en-US" sz="2400" dirty="0"/>
              <a:t>聚合在一起获得连通性输出</a:t>
            </a:r>
            <a:r>
              <a:rPr lang="en-US" altLang="zh-CN" sz="2400" dirty="0"/>
              <a:t>X</a:t>
            </a:r>
            <a:r>
              <a:rPr lang="zh-CN" altLang="en-US" sz="2400" dirty="0"/>
              <a:t>，使用双边投票模块（</a:t>
            </a:r>
            <a:r>
              <a:rPr lang="en-US" altLang="zh-CN" sz="2400" dirty="0"/>
              <a:t>BV</a:t>
            </a:r>
            <a:r>
              <a:rPr lang="zh-CN" altLang="en-US" sz="2400" dirty="0"/>
              <a:t>）和区域导向聚合模块（</a:t>
            </a:r>
            <a:r>
              <a:rPr lang="en-US" altLang="zh-CN" sz="2400" dirty="0"/>
              <a:t>RCA</a:t>
            </a:r>
            <a:r>
              <a:rPr lang="zh-CN" altLang="en-US" sz="2400" dirty="0"/>
              <a:t>）得到最终的分割图。</a:t>
            </a:r>
            <a:endParaRPr lang="en-US" altLang="zh-CN" sz="2400" dirty="0"/>
          </a:p>
        </p:txBody>
      </p:sp>
      <p:pic>
        <p:nvPicPr>
          <p:cNvPr id="7" name="Picture 2">
            <a:extLst>
              <a:ext uri="{FF2B5EF4-FFF2-40B4-BE49-F238E27FC236}">
                <a16:creationId xmlns:a16="http://schemas.microsoft.com/office/drawing/2014/main" id="{CDAE9745-8094-46BA-67D0-30F29A067D2A}"/>
              </a:ext>
            </a:extLst>
          </p:cNvPr>
          <p:cNvPicPr>
            <a:picLocks noChangeAspect="1" noChangeArrowheads="1"/>
          </p:cNvPicPr>
          <p:nvPr/>
        </p:nvPicPr>
        <p:blipFill>
          <a:blip r:embed="rId5"/>
          <a:srcRect l="12675" t="27333" r="20800" b="33200"/>
          <a:stretch>
            <a:fillRect/>
          </a:stretch>
        </p:blipFill>
        <p:spPr bwMode="auto">
          <a:xfrm>
            <a:off x="938403" y="3474720"/>
            <a:ext cx="10138410" cy="3383280"/>
          </a:xfrm>
          <a:prstGeom prst="rect">
            <a:avLst/>
          </a:prstGeom>
          <a:noFill/>
          <a:ln w="9525">
            <a:noFill/>
            <a:miter lim="800000"/>
            <a:headEnd/>
            <a:tailEnd/>
          </a:ln>
          <a:effectLst/>
        </p:spPr>
      </p:pic>
      <p:pic>
        <p:nvPicPr>
          <p:cNvPr id="10" name="图片 9">
            <a:extLst>
              <a:ext uri="{FF2B5EF4-FFF2-40B4-BE49-F238E27FC236}">
                <a16:creationId xmlns:a16="http://schemas.microsoft.com/office/drawing/2014/main" id="{D2A07DAE-4E9A-4890-5A77-B6070BFAB5FB}"/>
              </a:ext>
            </a:extLst>
          </p:cNvPr>
          <p:cNvPicPr>
            <a:picLocks noChangeAspect="1"/>
          </p:cNvPicPr>
          <p:nvPr/>
        </p:nvPicPr>
        <p:blipFill>
          <a:blip r:embed="rId6"/>
          <a:stretch>
            <a:fillRect/>
          </a:stretch>
        </p:blipFill>
        <p:spPr>
          <a:xfrm>
            <a:off x="3414501" y="2215765"/>
            <a:ext cx="4458363" cy="1200329"/>
          </a:xfrm>
          <a:prstGeom prst="rect">
            <a:avLst/>
          </a:prstGeom>
        </p:spPr>
      </p:pic>
    </p:spTree>
    <p:extLst>
      <p:ext uri="{BB962C8B-B14F-4D97-AF65-F5344CB8AC3E}">
        <p14:creationId xmlns:p14="http://schemas.microsoft.com/office/powerpoint/2010/main" val="29580725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损失函数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8B2E9A18-05CB-7505-608E-58BCBB2421EB}"/>
              </a:ext>
            </a:extLst>
          </p:cNvPr>
          <p:cNvPicPr>
            <a:picLocks noChangeAspect="1"/>
          </p:cNvPicPr>
          <p:nvPr/>
        </p:nvPicPr>
        <p:blipFill>
          <a:blip r:embed="rId5"/>
          <a:stretch>
            <a:fillRect/>
          </a:stretch>
        </p:blipFill>
        <p:spPr>
          <a:xfrm>
            <a:off x="2638014" y="1727960"/>
            <a:ext cx="4102340" cy="320183"/>
          </a:xfrm>
          <a:prstGeom prst="rect">
            <a:avLst/>
          </a:prstGeom>
        </p:spPr>
      </p:pic>
      <p:sp>
        <p:nvSpPr>
          <p:cNvPr id="10" name="文本框 9">
            <a:extLst>
              <a:ext uri="{FF2B5EF4-FFF2-40B4-BE49-F238E27FC236}">
                <a16:creationId xmlns:a16="http://schemas.microsoft.com/office/drawing/2014/main" id="{0217D72A-647F-C78B-2688-B7B9192619BE}"/>
              </a:ext>
            </a:extLst>
          </p:cNvPr>
          <p:cNvSpPr txBox="1"/>
          <p:nvPr/>
        </p:nvSpPr>
        <p:spPr>
          <a:xfrm>
            <a:off x="823142" y="1162739"/>
            <a:ext cx="10217812" cy="461665"/>
          </a:xfrm>
          <a:prstGeom prst="rect">
            <a:avLst/>
          </a:prstGeom>
          <a:noFill/>
        </p:spPr>
        <p:txBody>
          <a:bodyPr wrap="square">
            <a:spAutoFit/>
          </a:bodyPr>
          <a:lstStyle/>
          <a:p>
            <a:r>
              <a:rPr lang="zh-CN" altLang="en-US" sz="2400" dirty="0"/>
              <a:t>       总的损失函数：</a:t>
            </a:r>
            <a:endParaRPr lang="en-US" altLang="zh-CN" sz="2400" dirty="0"/>
          </a:p>
        </p:txBody>
      </p:sp>
      <p:sp>
        <p:nvSpPr>
          <p:cNvPr id="11" name="文本框 10">
            <a:extLst>
              <a:ext uri="{FF2B5EF4-FFF2-40B4-BE49-F238E27FC236}">
                <a16:creationId xmlns:a16="http://schemas.microsoft.com/office/drawing/2014/main" id="{D2CEA85C-30C0-0BA1-26DE-6768632A27B9}"/>
              </a:ext>
            </a:extLst>
          </p:cNvPr>
          <p:cNvSpPr txBox="1"/>
          <p:nvPr/>
        </p:nvSpPr>
        <p:spPr>
          <a:xfrm>
            <a:off x="823142" y="2247354"/>
            <a:ext cx="10217812" cy="461665"/>
          </a:xfrm>
          <a:prstGeom prst="rect">
            <a:avLst/>
          </a:prstGeom>
          <a:noFill/>
        </p:spPr>
        <p:txBody>
          <a:bodyPr wrap="square">
            <a:spAutoFit/>
          </a:bodyPr>
          <a:lstStyle/>
          <a:p>
            <a:r>
              <a:rPr lang="zh-CN" altLang="en-US" sz="2400" dirty="0"/>
              <a:t>       每一个都由两部分组成：</a:t>
            </a:r>
            <a:endParaRPr lang="en-US" altLang="zh-CN" sz="2400" dirty="0"/>
          </a:p>
        </p:txBody>
      </p:sp>
      <p:pic>
        <p:nvPicPr>
          <p:cNvPr id="13" name="图片 12">
            <a:extLst>
              <a:ext uri="{FF2B5EF4-FFF2-40B4-BE49-F238E27FC236}">
                <a16:creationId xmlns:a16="http://schemas.microsoft.com/office/drawing/2014/main" id="{AF0C06C6-7306-E9D5-B23B-7536773C84F8}"/>
              </a:ext>
            </a:extLst>
          </p:cNvPr>
          <p:cNvPicPr>
            <a:picLocks noChangeAspect="1"/>
          </p:cNvPicPr>
          <p:nvPr/>
        </p:nvPicPr>
        <p:blipFill>
          <a:blip r:embed="rId6"/>
          <a:stretch>
            <a:fillRect/>
          </a:stretch>
        </p:blipFill>
        <p:spPr>
          <a:xfrm>
            <a:off x="2638014" y="2787259"/>
            <a:ext cx="2315557" cy="395169"/>
          </a:xfrm>
          <a:prstGeom prst="rect">
            <a:avLst/>
          </a:prstGeom>
        </p:spPr>
      </p:pic>
      <p:sp>
        <p:nvSpPr>
          <p:cNvPr id="17" name="文本框 16">
            <a:extLst>
              <a:ext uri="{FF2B5EF4-FFF2-40B4-BE49-F238E27FC236}">
                <a16:creationId xmlns:a16="http://schemas.microsoft.com/office/drawing/2014/main" id="{954106F2-6797-B714-C249-A979F17674AB}"/>
              </a:ext>
            </a:extLst>
          </p:cNvPr>
          <p:cNvSpPr txBox="1"/>
          <p:nvPr/>
        </p:nvSpPr>
        <p:spPr>
          <a:xfrm>
            <a:off x="823142" y="3331969"/>
            <a:ext cx="10217812" cy="461665"/>
          </a:xfrm>
          <a:prstGeom prst="rect">
            <a:avLst/>
          </a:prstGeom>
          <a:noFill/>
        </p:spPr>
        <p:txBody>
          <a:bodyPr wrap="square">
            <a:spAutoFit/>
          </a:bodyPr>
          <a:lstStyle/>
          <a:p>
            <a:r>
              <a:rPr lang="zh-CN" altLang="en-US" sz="2400" dirty="0"/>
              <a:t>       尺寸密度损失函数（</a:t>
            </a:r>
            <a:r>
              <a:rPr lang="en-US" altLang="zh-CN" sz="2400" dirty="0"/>
              <a:t>Size Density Loss</a:t>
            </a:r>
            <a:r>
              <a:rPr lang="zh-CN" altLang="en-US" sz="2400" dirty="0"/>
              <a:t>）：</a:t>
            </a:r>
            <a:endParaRPr lang="en-US" altLang="zh-CN" sz="2400" dirty="0"/>
          </a:p>
        </p:txBody>
      </p:sp>
      <p:sp>
        <p:nvSpPr>
          <p:cNvPr id="18" name="文本框 17">
            <a:extLst>
              <a:ext uri="{FF2B5EF4-FFF2-40B4-BE49-F238E27FC236}">
                <a16:creationId xmlns:a16="http://schemas.microsoft.com/office/drawing/2014/main" id="{1139E749-94B7-F895-91E3-CC8AA1738230}"/>
              </a:ext>
            </a:extLst>
          </p:cNvPr>
          <p:cNvSpPr txBox="1"/>
          <p:nvPr/>
        </p:nvSpPr>
        <p:spPr>
          <a:xfrm>
            <a:off x="898702" y="5363678"/>
            <a:ext cx="10217812" cy="461665"/>
          </a:xfrm>
          <a:prstGeom prst="rect">
            <a:avLst/>
          </a:prstGeom>
          <a:noFill/>
        </p:spPr>
        <p:txBody>
          <a:bodyPr wrap="square">
            <a:spAutoFit/>
          </a:bodyPr>
          <a:lstStyle/>
          <a:p>
            <a:r>
              <a:rPr lang="en-US" altLang="zh-CN" sz="2400" dirty="0"/>
              <a:t>       </a:t>
            </a:r>
            <a:r>
              <a:rPr lang="en-US" altLang="zh-CN" sz="2400" dirty="0" err="1"/>
              <a:t>Bicon</a:t>
            </a:r>
            <a:r>
              <a:rPr lang="zh-CN" altLang="en-US" sz="2400" dirty="0"/>
              <a:t>损失损失函数：</a:t>
            </a:r>
            <a:endParaRPr lang="en-US" altLang="zh-CN" sz="2400" dirty="0"/>
          </a:p>
        </p:txBody>
      </p:sp>
      <p:pic>
        <p:nvPicPr>
          <p:cNvPr id="20" name="图片 19">
            <a:extLst>
              <a:ext uri="{FF2B5EF4-FFF2-40B4-BE49-F238E27FC236}">
                <a16:creationId xmlns:a16="http://schemas.microsoft.com/office/drawing/2014/main" id="{B4E208A9-29F5-8C3A-D3C8-BACCDCEC583D}"/>
              </a:ext>
            </a:extLst>
          </p:cNvPr>
          <p:cNvPicPr>
            <a:picLocks noChangeAspect="1"/>
          </p:cNvPicPr>
          <p:nvPr/>
        </p:nvPicPr>
        <p:blipFill>
          <a:blip r:embed="rId7"/>
          <a:stretch>
            <a:fillRect/>
          </a:stretch>
        </p:blipFill>
        <p:spPr>
          <a:xfrm>
            <a:off x="2662616" y="4066090"/>
            <a:ext cx="3840598" cy="773232"/>
          </a:xfrm>
          <a:prstGeom prst="rect">
            <a:avLst/>
          </a:prstGeom>
        </p:spPr>
      </p:pic>
      <p:pic>
        <p:nvPicPr>
          <p:cNvPr id="22" name="图片 21">
            <a:extLst>
              <a:ext uri="{FF2B5EF4-FFF2-40B4-BE49-F238E27FC236}">
                <a16:creationId xmlns:a16="http://schemas.microsoft.com/office/drawing/2014/main" id="{3AC0D4E6-70D2-0C26-0908-C55C680D34EB}"/>
              </a:ext>
            </a:extLst>
          </p:cNvPr>
          <p:cNvPicPr>
            <a:picLocks noChangeAspect="1"/>
          </p:cNvPicPr>
          <p:nvPr/>
        </p:nvPicPr>
        <p:blipFill>
          <a:blip r:embed="rId8"/>
          <a:stretch>
            <a:fillRect/>
          </a:stretch>
        </p:blipFill>
        <p:spPr>
          <a:xfrm>
            <a:off x="7442915" y="4066090"/>
            <a:ext cx="4145859" cy="837369"/>
          </a:xfrm>
          <a:prstGeom prst="rect">
            <a:avLst/>
          </a:prstGeom>
        </p:spPr>
      </p:pic>
      <p:pic>
        <p:nvPicPr>
          <p:cNvPr id="24" name="图片 23">
            <a:extLst>
              <a:ext uri="{FF2B5EF4-FFF2-40B4-BE49-F238E27FC236}">
                <a16:creationId xmlns:a16="http://schemas.microsoft.com/office/drawing/2014/main" id="{ECB0D985-5B42-B65C-23EB-BDCF734A3D97}"/>
              </a:ext>
            </a:extLst>
          </p:cNvPr>
          <p:cNvPicPr>
            <a:picLocks noChangeAspect="1"/>
          </p:cNvPicPr>
          <p:nvPr/>
        </p:nvPicPr>
        <p:blipFill>
          <a:blip r:embed="rId9"/>
          <a:stretch>
            <a:fillRect/>
          </a:stretch>
        </p:blipFill>
        <p:spPr>
          <a:xfrm>
            <a:off x="2666939" y="5968772"/>
            <a:ext cx="3277296" cy="440594"/>
          </a:xfrm>
          <a:prstGeom prst="rect">
            <a:avLst/>
          </a:prstGeom>
        </p:spPr>
      </p:pic>
    </p:spTree>
    <p:extLst>
      <p:ext uri="{BB962C8B-B14F-4D97-AF65-F5344CB8AC3E}">
        <p14:creationId xmlns:p14="http://schemas.microsoft.com/office/powerpoint/2010/main" val="33467431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3FED7DB-C850-D93C-55BE-077AEE1619FB}"/>
              </a:ext>
            </a:extLst>
          </p:cNvPr>
          <p:cNvSpPr txBox="1"/>
          <p:nvPr/>
        </p:nvSpPr>
        <p:spPr>
          <a:xfrm>
            <a:off x="5038414" y="2591364"/>
            <a:ext cx="1759382"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INTRODUCTION</a:t>
            </a:r>
          </a:p>
        </p:txBody>
      </p:sp>
      <p:sp>
        <p:nvSpPr>
          <p:cNvPr id="34" name="文本框 33">
            <a:extLst>
              <a:ext uri="{FF2B5EF4-FFF2-40B4-BE49-F238E27FC236}">
                <a16:creationId xmlns:a16="http://schemas.microsoft.com/office/drawing/2014/main" id="{FD590675-76FE-395A-59E1-B6971AB5EE95}"/>
              </a:ext>
            </a:extLst>
          </p:cNvPr>
          <p:cNvSpPr txBox="1"/>
          <p:nvPr/>
        </p:nvSpPr>
        <p:spPr>
          <a:xfrm>
            <a:off x="499272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引言</a:t>
            </a:r>
          </a:p>
        </p:txBody>
      </p:sp>
      <p:sp>
        <p:nvSpPr>
          <p:cNvPr id="35" name="矩形 34">
            <a:extLst>
              <a:ext uri="{FF2B5EF4-FFF2-40B4-BE49-F238E27FC236}">
                <a16:creationId xmlns:a16="http://schemas.microsoft.com/office/drawing/2014/main" id="{9BCF05F8-69E4-A2B6-7B22-7FAEC5187510}"/>
              </a:ext>
            </a:extLst>
          </p:cNvPr>
          <p:cNvSpPr/>
          <p:nvPr/>
        </p:nvSpPr>
        <p:spPr>
          <a:xfrm>
            <a:off x="474091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F56C549-6074-82DE-2AF3-9175326AFB04}"/>
              </a:ext>
            </a:extLst>
          </p:cNvPr>
          <p:cNvSpPr txBox="1"/>
          <p:nvPr/>
        </p:nvSpPr>
        <p:spPr>
          <a:xfrm>
            <a:off x="8675522" y="2591364"/>
            <a:ext cx="1851427"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PRINCIPLE</a:t>
            </a:r>
          </a:p>
        </p:txBody>
      </p:sp>
      <p:sp>
        <p:nvSpPr>
          <p:cNvPr id="37" name="文本框 36">
            <a:extLst>
              <a:ext uri="{FF2B5EF4-FFF2-40B4-BE49-F238E27FC236}">
                <a16:creationId xmlns:a16="http://schemas.microsoft.com/office/drawing/2014/main" id="{1D4632A5-80EA-C9BC-5EF2-3DF0C6FBFBC9}"/>
              </a:ext>
            </a:extLst>
          </p:cNvPr>
          <p:cNvSpPr txBox="1"/>
          <p:nvPr/>
        </p:nvSpPr>
        <p:spPr>
          <a:xfrm>
            <a:off x="867585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原理</a:t>
            </a:r>
          </a:p>
        </p:txBody>
      </p:sp>
      <p:sp>
        <p:nvSpPr>
          <p:cNvPr id="38" name="矩形 37">
            <a:extLst>
              <a:ext uri="{FF2B5EF4-FFF2-40B4-BE49-F238E27FC236}">
                <a16:creationId xmlns:a16="http://schemas.microsoft.com/office/drawing/2014/main" id="{7452FBBB-F717-F49E-3FAF-07B37482060B}"/>
              </a:ext>
            </a:extLst>
          </p:cNvPr>
          <p:cNvSpPr/>
          <p:nvPr/>
        </p:nvSpPr>
        <p:spPr>
          <a:xfrm>
            <a:off x="842404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0B33A89-4077-DEB6-2A7D-84B91DB9E9CB}"/>
              </a:ext>
            </a:extLst>
          </p:cNvPr>
          <p:cNvSpPr txBox="1"/>
          <p:nvPr/>
        </p:nvSpPr>
        <p:spPr>
          <a:xfrm>
            <a:off x="5046304" y="4491444"/>
            <a:ext cx="1784366"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MODLE</a:t>
            </a:r>
          </a:p>
        </p:txBody>
      </p:sp>
      <p:sp>
        <p:nvSpPr>
          <p:cNvPr id="40" name="文本框 39">
            <a:extLst>
              <a:ext uri="{FF2B5EF4-FFF2-40B4-BE49-F238E27FC236}">
                <a16:creationId xmlns:a16="http://schemas.microsoft.com/office/drawing/2014/main" id="{5D5071D2-A64E-BE35-CE8F-AA373DD662C8}"/>
              </a:ext>
            </a:extLst>
          </p:cNvPr>
          <p:cNvSpPr txBox="1"/>
          <p:nvPr/>
        </p:nvSpPr>
        <p:spPr>
          <a:xfrm>
            <a:off x="5013101"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模型</a:t>
            </a:r>
          </a:p>
        </p:txBody>
      </p:sp>
      <p:sp>
        <p:nvSpPr>
          <p:cNvPr id="41" name="矩形 40">
            <a:extLst>
              <a:ext uri="{FF2B5EF4-FFF2-40B4-BE49-F238E27FC236}">
                <a16:creationId xmlns:a16="http://schemas.microsoft.com/office/drawing/2014/main" id="{7E7375C5-C32E-9C6D-67D1-17BE3C135CCA}"/>
              </a:ext>
            </a:extLst>
          </p:cNvPr>
          <p:cNvSpPr/>
          <p:nvPr/>
        </p:nvSpPr>
        <p:spPr>
          <a:xfrm>
            <a:off x="4761291"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6FF8EBC-461A-6814-5281-977C024765E3}"/>
              </a:ext>
            </a:extLst>
          </p:cNvPr>
          <p:cNvSpPr txBox="1"/>
          <p:nvPr/>
        </p:nvSpPr>
        <p:spPr>
          <a:xfrm>
            <a:off x="8423910" y="4547870"/>
            <a:ext cx="2380615"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EXPERIMENTAL RESULT</a:t>
            </a:r>
          </a:p>
        </p:txBody>
      </p:sp>
      <p:sp>
        <p:nvSpPr>
          <p:cNvPr id="43" name="文本框 42">
            <a:extLst>
              <a:ext uri="{FF2B5EF4-FFF2-40B4-BE49-F238E27FC236}">
                <a16:creationId xmlns:a16="http://schemas.microsoft.com/office/drawing/2014/main" id="{6D73AD6C-03B4-492D-4DBA-158A827E5FBF}"/>
              </a:ext>
            </a:extLst>
          </p:cNvPr>
          <p:cNvSpPr txBox="1"/>
          <p:nvPr/>
        </p:nvSpPr>
        <p:spPr>
          <a:xfrm>
            <a:off x="8675850"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实验结果</a:t>
            </a:r>
          </a:p>
        </p:txBody>
      </p:sp>
      <p:sp>
        <p:nvSpPr>
          <p:cNvPr id="44" name="矩形 43">
            <a:extLst>
              <a:ext uri="{FF2B5EF4-FFF2-40B4-BE49-F238E27FC236}">
                <a16:creationId xmlns:a16="http://schemas.microsoft.com/office/drawing/2014/main" id="{40EFE8BF-E39D-7DD2-2192-68584DEC1E3F}"/>
              </a:ext>
            </a:extLst>
          </p:cNvPr>
          <p:cNvSpPr/>
          <p:nvPr/>
        </p:nvSpPr>
        <p:spPr>
          <a:xfrm>
            <a:off x="8424040"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B528BE38-17B7-BA06-77D3-7A2BAA1D3076}"/>
              </a:ext>
            </a:extLst>
          </p:cNvPr>
          <p:cNvCxnSpPr/>
          <p:nvPr/>
        </p:nvCxnSpPr>
        <p:spPr>
          <a:xfrm>
            <a:off x="2301303" y="-36344"/>
            <a:ext cx="0" cy="6858000"/>
          </a:xfrm>
          <a:prstGeom prst="line">
            <a:avLst/>
          </a:prstGeom>
          <a:ln w="200025" cmpd="thickThin">
            <a:solidFill>
              <a:srgbClr val="0F4C83"/>
            </a:solidFill>
          </a:ln>
        </p:spPr>
        <p:style>
          <a:lnRef idx="1">
            <a:schemeClr val="accent1"/>
          </a:lnRef>
          <a:fillRef idx="0">
            <a:schemeClr val="accent1"/>
          </a:fillRef>
          <a:effectRef idx="0">
            <a:schemeClr val="accent1"/>
          </a:effectRef>
          <a:fontRef idx="minor">
            <a:schemeClr val="tx1"/>
          </a:fontRef>
        </p:style>
      </p:cxnSp>
      <p:sp useBgFill="1">
        <p:nvSpPr>
          <p:cNvPr id="47" name="文本框 46">
            <a:extLst>
              <a:ext uri="{FF2B5EF4-FFF2-40B4-BE49-F238E27FC236}">
                <a16:creationId xmlns:a16="http://schemas.microsoft.com/office/drawing/2014/main" id="{DB5BAACD-48C0-9215-E732-5D569DEE209C}"/>
              </a:ext>
            </a:extLst>
          </p:cNvPr>
          <p:cNvSpPr txBox="1"/>
          <p:nvPr/>
        </p:nvSpPr>
        <p:spPr>
          <a:xfrm>
            <a:off x="2055240" y="468982"/>
            <a:ext cx="492125" cy="2489406"/>
          </a:xfrm>
          <a:prstGeom prst="rect">
            <a:avLst/>
          </a:prstGeom>
        </p:spPr>
        <p:txBody>
          <a:bodyPr vert="eaVert" wrap="square" lIns="0" tIns="0" rIns="0" bIns="0" rtlCol="0">
            <a:spAutoFit/>
          </a:bodyPr>
          <a:lstStyle/>
          <a:p>
            <a:pPr algn="ctr"/>
            <a:r>
              <a:rPr lang="en-US" altLang="zh-CN" sz="3200" dirty="0">
                <a:solidFill>
                  <a:schemeClr val="bg1">
                    <a:lumMod val="50000"/>
                  </a:schemeClr>
                </a:solidFill>
                <a:latin typeface="汉仪中黑简" panose="02010600000101010101" charset="-122"/>
                <a:ea typeface="汉仪中黑简" panose="02010600000101010101" charset="-122"/>
                <a:cs typeface="+mn-ea"/>
                <a:sym typeface="+mn-lt"/>
              </a:rPr>
              <a:t>CONTENTS</a:t>
            </a:r>
          </a:p>
        </p:txBody>
      </p:sp>
      <p:sp>
        <p:nvSpPr>
          <p:cNvPr id="48" name="文本框 47">
            <a:extLst>
              <a:ext uri="{FF2B5EF4-FFF2-40B4-BE49-F238E27FC236}">
                <a16:creationId xmlns:a16="http://schemas.microsoft.com/office/drawing/2014/main" id="{12EEA017-A03A-FDB8-36E5-CACED0DEDC07}"/>
              </a:ext>
            </a:extLst>
          </p:cNvPr>
          <p:cNvSpPr txBox="1"/>
          <p:nvPr/>
        </p:nvSpPr>
        <p:spPr>
          <a:xfrm>
            <a:off x="2565400" y="1456055"/>
            <a:ext cx="859790" cy="1760220"/>
          </a:xfrm>
          <a:prstGeom prst="rect">
            <a:avLst/>
          </a:prstGeom>
          <a:noFill/>
        </p:spPr>
        <p:txBody>
          <a:bodyPr vert="eaVert" wrap="square" rtlCol="0">
            <a:spAutoFit/>
          </a:bodyPr>
          <a:lstStyle/>
          <a:p>
            <a:pPr algn="dist"/>
            <a:r>
              <a:rPr lang="zh-CN" altLang="en-US" sz="4400" spc="300" dirty="0">
                <a:solidFill>
                  <a:schemeClr val="bg1">
                    <a:lumMod val="50000"/>
                  </a:schemeClr>
                </a:solidFill>
                <a:latin typeface="汉仪雅酷黑简" panose="00020600040101010101" charset="-122"/>
                <a:ea typeface="汉仪雅酷黑简" panose="00020600040101010101" charset="-122"/>
              </a:rPr>
              <a:t>目录</a:t>
            </a:r>
          </a:p>
        </p:txBody>
      </p:sp>
    </p:spTree>
    <p:extLst>
      <p:ext uri="{BB962C8B-B14F-4D97-AF65-F5344CB8AC3E}">
        <p14:creationId xmlns:p14="http://schemas.microsoft.com/office/powerpoint/2010/main" val="29468147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8666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4</a:t>
            </a:r>
            <a:endParaRPr lang="zh-CN" altLang="en-US" sz="5400" b="1" dirty="0">
              <a:solidFill>
                <a:schemeClr val="accent1">
                  <a:lumMod val="50000"/>
                </a:schemeClr>
              </a:solidFill>
            </a:endParaRPr>
          </a:p>
        </p:txBody>
      </p:sp>
      <p:sp>
        <p:nvSpPr>
          <p:cNvPr id="11" name="文本框 10"/>
          <p:cNvSpPr txBox="1"/>
          <p:nvPr/>
        </p:nvSpPr>
        <p:spPr>
          <a:xfrm>
            <a:off x="2856916"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实验结果</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数据集</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对比实验</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消融实验</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650"/>
                            </p:stCondLst>
                            <p:childTnLst>
                              <p:par>
                                <p:cTn id="19" presetID="2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1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6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1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6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6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1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1" grpId="0"/>
      <p:bldP spid="25" grpId="0" animBg="1"/>
      <p:bldP spid="26" grpId="0"/>
      <p:bldP spid="28"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数据集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E8888E1B-8E4A-E891-900F-EF0A12BF91C3}"/>
              </a:ext>
            </a:extLst>
          </p:cNvPr>
          <p:cNvSpPr txBox="1"/>
          <p:nvPr/>
        </p:nvSpPr>
        <p:spPr>
          <a:xfrm>
            <a:off x="656590" y="1566544"/>
            <a:ext cx="11278235" cy="3811945"/>
          </a:xfrm>
          <a:prstGeom prst="rect">
            <a:avLst/>
          </a:prstGeom>
          <a:noFill/>
        </p:spPr>
        <p:txBody>
          <a:bodyPr wrap="square" rtlCol="0">
            <a:noAutofit/>
          </a:bodyPr>
          <a:lstStyle/>
          <a:p>
            <a:pPr marL="285750" indent="-285750">
              <a:buFont typeface="Wingdings" panose="05000000000000000000" charset="0"/>
              <a:buChar char="l"/>
            </a:pPr>
            <a:r>
              <a:rPr lang="en-US" altLang="zh-CN" sz="2400" dirty="0"/>
              <a:t>Retouch</a:t>
            </a:r>
            <a:r>
              <a:rPr lang="zh-CN" altLang="en-US" sz="2400" dirty="0"/>
              <a:t>：</a:t>
            </a:r>
            <a:r>
              <a:rPr lang="en-US" altLang="zh-CN" sz="2400" dirty="0"/>
              <a:t>OCT</a:t>
            </a:r>
            <a:r>
              <a:rPr lang="zh-CN" altLang="en-US" sz="2400" dirty="0"/>
              <a:t>视网膜数据集（视网膜内积液 （</a:t>
            </a:r>
            <a:r>
              <a:rPr lang="en-US" altLang="zh-CN" sz="2400" dirty="0"/>
              <a:t>IRF</a:t>
            </a:r>
            <a:r>
              <a:rPr lang="zh-CN" altLang="en-US" sz="2400" dirty="0"/>
              <a:t>）、视网膜下积液 （</a:t>
            </a:r>
            <a:r>
              <a:rPr lang="en-US" altLang="zh-CN" sz="2400" dirty="0"/>
              <a:t>SRF</a:t>
            </a:r>
            <a:r>
              <a:rPr lang="zh-CN" altLang="en-US" sz="2400" dirty="0"/>
              <a:t>） 和色素上皮脱离 （</a:t>
            </a:r>
            <a:r>
              <a:rPr lang="en-US" altLang="zh-CN" sz="2400" dirty="0"/>
              <a:t>PED</a:t>
            </a:r>
            <a:r>
              <a:rPr lang="zh-CN" altLang="en-US" sz="2400" dirty="0"/>
              <a:t>）），</a:t>
            </a:r>
            <a:r>
              <a:rPr lang="en-US" altLang="zh-CN" sz="2400" dirty="0"/>
              <a:t>70</a:t>
            </a:r>
            <a:r>
              <a:rPr lang="zh-CN" altLang="en-US" sz="2400" dirty="0"/>
              <a:t>个样本，采用</a:t>
            </a:r>
            <a:r>
              <a:rPr lang="en-US" altLang="zh-CN" sz="2400" dirty="0"/>
              <a:t>3</a:t>
            </a:r>
            <a:r>
              <a:rPr lang="zh-CN" altLang="en-US" sz="2400" dirty="0"/>
              <a:t>折交叉验证进行训练；</a:t>
            </a:r>
            <a:endParaRPr lang="en-US" altLang="zh-CN" sz="2400" dirty="0"/>
          </a:p>
          <a:p>
            <a:endParaRPr lang="zh-CN" altLang="en-US" sz="2400" dirty="0"/>
          </a:p>
          <a:p>
            <a:pPr marL="285750" indent="-285750">
              <a:buFont typeface="Wingdings" panose="05000000000000000000" charset="0"/>
              <a:buChar char="l"/>
            </a:pPr>
            <a:r>
              <a:rPr lang="en-US" altLang="zh-CN" sz="2400" dirty="0"/>
              <a:t>ISIC 2018</a:t>
            </a:r>
            <a:r>
              <a:rPr lang="zh-CN" altLang="en-US" sz="2400" dirty="0"/>
              <a:t>：皮肤镜图像数据集，</a:t>
            </a:r>
            <a:r>
              <a:rPr lang="en-US" altLang="zh-CN" sz="2400" dirty="0"/>
              <a:t>2594</a:t>
            </a:r>
            <a:r>
              <a:rPr lang="zh-CN" altLang="en-US" sz="2400" dirty="0"/>
              <a:t>张图片，采用</a:t>
            </a:r>
            <a:r>
              <a:rPr lang="en-US" altLang="zh-CN" sz="2400" dirty="0"/>
              <a:t>5</a:t>
            </a:r>
            <a:r>
              <a:rPr lang="zh-CN" altLang="en-US" sz="2400" dirty="0"/>
              <a:t>折交叉验证进行训练；</a:t>
            </a:r>
            <a:endParaRPr lang="en-US" altLang="zh-CN" sz="2400" dirty="0"/>
          </a:p>
          <a:p>
            <a:pPr marL="285750" indent="-285750">
              <a:buFont typeface="Wingdings" panose="05000000000000000000" charset="0"/>
              <a:buChar char="l"/>
            </a:pPr>
            <a:endParaRPr lang="en-US" altLang="zh-CN" sz="2400" dirty="0"/>
          </a:p>
          <a:p>
            <a:pPr marL="285750" indent="-285750">
              <a:buFont typeface="Wingdings" panose="05000000000000000000" charset="0"/>
              <a:buChar char="l"/>
            </a:pPr>
            <a:r>
              <a:rPr lang="en-US" altLang="zh-CN" sz="2400" dirty="0"/>
              <a:t>CHASEDB1</a:t>
            </a:r>
            <a:r>
              <a:rPr lang="zh-CN" altLang="en-US" sz="2400" dirty="0"/>
              <a:t>：血管分割数据集 ，</a:t>
            </a:r>
            <a:r>
              <a:rPr lang="en-US" altLang="zh-CN" sz="2400" dirty="0"/>
              <a:t> 28</a:t>
            </a:r>
            <a:r>
              <a:rPr lang="zh-CN" altLang="en-US" sz="2400" dirty="0"/>
              <a:t>张眼底图片，采用</a:t>
            </a:r>
            <a:r>
              <a:rPr lang="en-US" altLang="zh-CN" sz="2400" dirty="0"/>
              <a:t>5</a:t>
            </a:r>
            <a:r>
              <a:rPr lang="zh-CN" altLang="en-US" sz="2400" dirty="0"/>
              <a:t>折交叉验证进行训练。</a:t>
            </a:r>
            <a:endParaRPr lang="en-US" altLang="zh-CN" sz="2400" dirty="0"/>
          </a:p>
          <a:p>
            <a:pPr marL="285750" indent="-285750" algn="l">
              <a:buFont typeface="Wingdings" panose="05000000000000000000" charset="0"/>
              <a:buChar char="l"/>
            </a:pPr>
            <a:endParaRPr lang="zh-CN" altLang="en-US" dirty="0"/>
          </a:p>
        </p:txBody>
      </p:sp>
    </p:spTree>
    <p:extLst>
      <p:ext uri="{BB962C8B-B14F-4D97-AF65-F5344CB8AC3E}">
        <p14:creationId xmlns:p14="http://schemas.microsoft.com/office/powerpoint/2010/main" val="3861988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77478125-919A-F039-9C6B-27FD6A6B6C31}"/>
              </a:ext>
            </a:extLst>
          </p:cNvPr>
          <p:cNvPicPr>
            <a:picLocks noChangeAspect="1"/>
          </p:cNvPicPr>
          <p:nvPr/>
        </p:nvPicPr>
        <p:blipFill rotWithShape="1">
          <a:blip r:embed="rId5"/>
          <a:srcRect t="17109"/>
          <a:stretch/>
        </p:blipFill>
        <p:spPr>
          <a:xfrm>
            <a:off x="513277" y="4293705"/>
            <a:ext cx="4929224" cy="2459414"/>
          </a:xfrm>
          <a:prstGeom prst="rect">
            <a:avLst/>
          </a:prstGeom>
        </p:spPr>
      </p:pic>
      <p:pic>
        <p:nvPicPr>
          <p:cNvPr id="9" name="图片 8">
            <a:extLst>
              <a:ext uri="{FF2B5EF4-FFF2-40B4-BE49-F238E27FC236}">
                <a16:creationId xmlns:a16="http://schemas.microsoft.com/office/drawing/2014/main" id="{B9AA691F-3737-140A-39C4-7ECCC1756729}"/>
              </a:ext>
            </a:extLst>
          </p:cNvPr>
          <p:cNvPicPr>
            <a:picLocks noChangeAspect="1"/>
          </p:cNvPicPr>
          <p:nvPr/>
        </p:nvPicPr>
        <p:blipFill>
          <a:blip r:embed="rId6"/>
          <a:stretch>
            <a:fillRect/>
          </a:stretch>
        </p:blipFill>
        <p:spPr>
          <a:xfrm>
            <a:off x="513277" y="864306"/>
            <a:ext cx="9987036" cy="3314724"/>
          </a:xfrm>
          <a:prstGeom prst="rect">
            <a:avLst/>
          </a:prstGeom>
        </p:spPr>
      </p:pic>
    </p:spTree>
    <p:extLst>
      <p:ext uri="{BB962C8B-B14F-4D97-AF65-F5344CB8AC3E}">
        <p14:creationId xmlns:p14="http://schemas.microsoft.com/office/powerpoint/2010/main" val="229951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AC27B03C-9E3E-ADED-0423-35E2B7AAA661}"/>
              </a:ext>
            </a:extLst>
          </p:cNvPr>
          <p:cNvPicPr>
            <a:picLocks noChangeAspect="1"/>
          </p:cNvPicPr>
          <p:nvPr/>
        </p:nvPicPr>
        <p:blipFill>
          <a:blip r:embed="rId5"/>
          <a:stretch>
            <a:fillRect/>
          </a:stretch>
        </p:blipFill>
        <p:spPr>
          <a:xfrm>
            <a:off x="489144" y="4190054"/>
            <a:ext cx="4800635" cy="1962164"/>
          </a:xfrm>
          <a:prstGeom prst="rect">
            <a:avLst/>
          </a:prstGeom>
        </p:spPr>
      </p:pic>
      <p:pic>
        <p:nvPicPr>
          <p:cNvPr id="9" name="图片 8">
            <a:extLst>
              <a:ext uri="{FF2B5EF4-FFF2-40B4-BE49-F238E27FC236}">
                <a16:creationId xmlns:a16="http://schemas.microsoft.com/office/drawing/2014/main" id="{20C16BF0-6FD2-8A85-B3AB-9100AD88E298}"/>
              </a:ext>
            </a:extLst>
          </p:cNvPr>
          <p:cNvPicPr>
            <a:picLocks noChangeAspect="1"/>
          </p:cNvPicPr>
          <p:nvPr/>
        </p:nvPicPr>
        <p:blipFill>
          <a:blip r:embed="rId6"/>
          <a:stretch>
            <a:fillRect/>
          </a:stretch>
        </p:blipFill>
        <p:spPr>
          <a:xfrm>
            <a:off x="546858" y="1414849"/>
            <a:ext cx="4805398" cy="2657494"/>
          </a:xfrm>
          <a:prstGeom prst="rect">
            <a:avLst/>
          </a:prstGeom>
        </p:spPr>
      </p:pic>
      <p:pic>
        <p:nvPicPr>
          <p:cNvPr id="10" name="图片 9">
            <a:extLst>
              <a:ext uri="{FF2B5EF4-FFF2-40B4-BE49-F238E27FC236}">
                <a16:creationId xmlns:a16="http://schemas.microsoft.com/office/drawing/2014/main" id="{A5F94C62-A6E6-0DD2-22E5-334CFBB1C064}"/>
              </a:ext>
            </a:extLst>
          </p:cNvPr>
          <p:cNvPicPr>
            <a:picLocks noChangeAspect="1"/>
          </p:cNvPicPr>
          <p:nvPr/>
        </p:nvPicPr>
        <p:blipFill>
          <a:blip r:embed="rId7"/>
          <a:stretch>
            <a:fillRect/>
          </a:stretch>
        </p:blipFill>
        <p:spPr>
          <a:xfrm>
            <a:off x="6096000" y="1460949"/>
            <a:ext cx="5286024" cy="3383055"/>
          </a:xfrm>
          <a:prstGeom prst="rect">
            <a:avLst/>
          </a:prstGeom>
        </p:spPr>
      </p:pic>
    </p:spTree>
    <p:extLst>
      <p:ext uri="{BB962C8B-B14F-4D97-AF65-F5344CB8AC3E}">
        <p14:creationId xmlns:p14="http://schemas.microsoft.com/office/powerpoint/2010/main" val="4026053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消融实验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34E83C3F-1705-51F9-8446-20B759168FE8}"/>
              </a:ext>
            </a:extLst>
          </p:cNvPr>
          <p:cNvPicPr>
            <a:picLocks noChangeAspect="1"/>
          </p:cNvPicPr>
          <p:nvPr/>
        </p:nvPicPr>
        <p:blipFill>
          <a:blip r:embed="rId5"/>
          <a:stretch>
            <a:fillRect/>
          </a:stretch>
        </p:blipFill>
        <p:spPr>
          <a:xfrm>
            <a:off x="502351" y="1051863"/>
            <a:ext cx="4962561" cy="2114565"/>
          </a:xfrm>
          <a:prstGeom prst="rect">
            <a:avLst/>
          </a:prstGeom>
        </p:spPr>
      </p:pic>
      <p:pic>
        <p:nvPicPr>
          <p:cNvPr id="9" name="图片 8">
            <a:extLst>
              <a:ext uri="{FF2B5EF4-FFF2-40B4-BE49-F238E27FC236}">
                <a16:creationId xmlns:a16="http://schemas.microsoft.com/office/drawing/2014/main" id="{DAF986B6-B7EB-3CBD-6EA0-D35AE487617D}"/>
              </a:ext>
            </a:extLst>
          </p:cNvPr>
          <p:cNvPicPr>
            <a:picLocks noChangeAspect="1"/>
          </p:cNvPicPr>
          <p:nvPr/>
        </p:nvPicPr>
        <p:blipFill>
          <a:blip r:embed="rId6"/>
          <a:stretch>
            <a:fillRect/>
          </a:stretch>
        </p:blipFill>
        <p:spPr>
          <a:xfrm>
            <a:off x="502351" y="3505408"/>
            <a:ext cx="5110200" cy="2767033"/>
          </a:xfrm>
          <a:prstGeom prst="rect">
            <a:avLst/>
          </a:prstGeom>
        </p:spPr>
      </p:pic>
      <p:pic>
        <p:nvPicPr>
          <p:cNvPr id="11" name="图片 10">
            <a:extLst>
              <a:ext uri="{FF2B5EF4-FFF2-40B4-BE49-F238E27FC236}">
                <a16:creationId xmlns:a16="http://schemas.microsoft.com/office/drawing/2014/main" id="{98D49B89-3B99-23D2-074A-E3623506F8A6}"/>
              </a:ext>
            </a:extLst>
          </p:cNvPr>
          <p:cNvPicPr>
            <a:picLocks noChangeAspect="1"/>
          </p:cNvPicPr>
          <p:nvPr/>
        </p:nvPicPr>
        <p:blipFill>
          <a:blip r:embed="rId7"/>
          <a:stretch>
            <a:fillRect/>
          </a:stretch>
        </p:blipFill>
        <p:spPr>
          <a:xfrm>
            <a:off x="6420393" y="1051863"/>
            <a:ext cx="5000662" cy="3157561"/>
          </a:xfrm>
          <a:prstGeom prst="rect">
            <a:avLst/>
          </a:prstGeom>
        </p:spPr>
      </p:pic>
    </p:spTree>
    <p:extLst>
      <p:ext uri="{BB962C8B-B14F-4D97-AF65-F5344CB8AC3E}">
        <p14:creationId xmlns:p14="http://schemas.microsoft.com/office/powerpoint/2010/main" val="2881771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1</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引言</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作者</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背景</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1D997DF0-B56C-47F2-B3EB-A199BA2F5E62}"/>
              </a:ext>
            </a:extLst>
          </p:cNvPr>
          <p:cNvPicPr>
            <a:picLocks noChangeAspect="1"/>
          </p:cNvPicPr>
          <p:nvPr/>
        </p:nvPicPr>
        <p:blipFill>
          <a:blip r:embed="rId5"/>
          <a:stretch>
            <a:fillRect/>
          </a:stretch>
        </p:blipFill>
        <p:spPr>
          <a:xfrm>
            <a:off x="1198375" y="1051863"/>
            <a:ext cx="8933858" cy="49213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0294A477-95BE-821B-30E8-EC48391E1C63}"/>
              </a:ext>
            </a:extLst>
          </p:cNvPr>
          <p:cNvPicPr>
            <a:picLocks noChangeAspect="1"/>
          </p:cNvPicPr>
          <p:nvPr/>
        </p:nvPicPr>
        <p:blipFill>
          <a:blip r:embed="rId5"/>
          <a:stretch>
            <a:fillRect/>
          </a:stretch>
        </p:blipFill>
        <p:spPr>
          <a:xfrm>
            <a:off x="1037869" y="1211294"/>
            <a:ext cx="9991726" cy="5093744"/>
          </a:xfrm>
          <a:prstGeom prst="rect">
            <a:avLst/>
          </a:prstGeom>
        </p:spPr>
      </p:pic>
    </p:spTree>
    <p:extLst>
      <p:ext uri="{BB962C8B-B14F-4D97-AF65-F5344CB8AC3E}">
        <p14:creationId xmlns:p14="http://schemas.microsoft.com/office/powerpoint/2010/main" val="19956821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1124712" y="1746504"/>
            <a:ext cx="9884664" cy="2246769"/>
          </a:xfrm>
          <a:prstGeom prst="rect">
            <a:avLst/>
          </a:prstGeom>
          <a:noFill/>
        </p:spPr>
        <p:txBody>
          <a:bodyPr wrap="square" rtlCol="0">
            <a:spAutoFit/>
          </a:bodyPr>
          <a:lstStyle/>
          <a:p>
            <a:pPr>
              <a:buFont typeface="Wingdings" pitchFamily="2" charset="2"/>
              <a:buChar char="l"/>
            </a:pPr>
            <a:r>
              <a:rPr lang="zh-CN" altLang="en-US" sz="2800" dirty="0"/>
              <a:t>解剖一致性在生物标志物分割中起着重要作用，通过深度网络实现解剖一致性分割的一个有前景的范式是结合像素连接来模拟像素间关系；</a:t>
            </a:r>
            <a:endParaRPr lang="en-US" altLang="zh-CN" sz="2800" dirty="0"/>
          </a:p>
          <a:p>
            <a:pPr>
              <a:buFont typeface="Wingdings" pitchFamily="2" charset="2"/>
              <a:buChar char="l"/>
            </a:pPr>
            <a:endParaRPr lang="en-US" altLang="zh-CN" sz="2800" dirty="0"/>
          </a:p>
          <a:p>
            <a:pPr>
              <a:buFont typeface="Wingdings" pitchFamily="2" charset="2"/>
              <a:buChar char="l"/>
            </a:pPr>
            <a:r>
              <a:rPr lang="zh-CN" altLang="en-US" sz="2800" dirty="0"/>
              <a:t>以往的连通性建模工作忽略了潜在空间中丰富的通道信息。</a:t>
            </a:r>
          </a:p>
        </p:txBody>
      </p:sp>
    </p:spTree>
    <p:extLst>
      <p:ext uri="{BB962C8B-B14F-4D97-AF65-F5344CB8AC3E}">
        <p14:creationId xmlns:p14="http://schemas.microsoft.com/office/powerpoint/2010/main" val="3875557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创新点</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942968" y="1594128"/>
            <a:ext cx="9884664" cy="1200329"/>
          </a:xfrm>
          <a:prstGeom prst="rect">
            <a:avLst/>
          </a:prstGeom>
          <a:noFill/>
        </p:spPr>
        <p:txBody>
          <a:bodyPr wrap="square" rtlCol="0">
            <a:spAutoFit/>
          </a:bodyPr>
          <a:lstStyle/>
          <a:p>
            <a:pPr indent="612000"/>
            <a:r>
              <a:rPr lang="zh-CN" altLang="en-US" sz="2400" dirty="0"/>
              <a:t>本文证明了从共享潜在空间中有效解脱定向子空间可以显着增强基于连通性的网络中的特征表示，并提出了一种用于分割的定向连通性建模方案，该方案可以解耦、跟踪和利用整个网络的方向信息。</a:t>
            </a:r>
          </a:p>
        </p:txBody>
      </p:sp>
      <p:pic>
        <p:nvPicPr>
          <p:cNvPr id="3" name="图片 2">
            <a:extLst>
              <a:ext uri="{FF2B5EF4-FFF2-40B4-BE49-F238E27FC236}">
                <a16:creationId xmlns:a16="http://schemas.microsoft.com/office/drawing/2014/main" id="{297E77C4-2389-0B27-5C3E-EC9CDC72846E}"/>
              </a:ext>
            </a:extLst>
          </p:cNvPr>
          <p:cNvPicPr>
            <a:picLocks noChangeAspect="1"/>
          </p:cNvPicPr>
          <p:nvPr/>
        </p:nvPicPr>
        <p:blipFill>
          <a:blip r:embed="rId5"/>
          <a:stretch>
            <a:fillRect/>
          </a:stretch>
        </p:blipFill>
        <p:spPr>
          <a:xfrm>
            <a:off x="3098416" y="3121956"/>
            <a:ext cx="5703773" cy="2273571"/>
          </a:xfrm>
          <a:prstGeom prst="rect">
            <a:avLst/>
          </a:prstGeom>
        </p:spPr>
      </p:pic>
    </p:spTree>
    <p:extLst>
      <p:ext uri="{BB962C8B-B14F-4D97-AF65-F5344CB8AC3E}">
        <p14:creationId xmlns:p14="http://schemas.microsoft.com/office/powerpoint/2010/main" val="3322777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2</a:t>
            </a:r>
            <a:endParaRPr lang="zh-CN" altLang="en-US" sz="5400" b="1" dirty="0">
              <a:solidFill>
                <a:schemeClr val="accent1">
                  <a:lumMod val="50000"/>
                </a:schemeClr>
              </a:solidFill>
            </a:endParaRPr>
          </a:p>
        </p:txBody>
      </p:sp>
      <p:sp>
        <p:nvSpPr>
          <p:cNvPr id="11" name="文本框 10"/>
          <p:cNvSpPr txBox="1"/>
          <p:nvPr/>
        </p:nvSpPr>
        <p:spPr>
          <a:xfrm>
            <a:off x="2920082" y="2838015"/>
            <a:ext cx="3205113"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原理</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连通模型</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1"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3" grpId="0" animBg="1"/>
      <p:bldP spid="13" grpId="1"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连通模型</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Picture 2"/>
          <p:cNvPicPr>
            <a:picLocks noChangeAspect="1" noChangeArrowheads="1"/>
          </p:cNvPicPr>
          <p:nvPr/>
        </p:nvPicPr>
        <p:blipFill>
          <a:blip r:embed="rId5"/>
          <a:srcRect l="12129" t="19093" r="47896" b="52767"/>
          <a:stretch>
            <a:fillRect/>
          </a:stretch>
        </p:blipFill>
        <p:spPr bwMode="auto">
          <a:xfrm>
            <a:off x="2258567" y="2596896"/>
            <a:ext cx="7132321" cy="2870594"/>
          </a:xfrm>
          <a:prstGeom prst="rect">
            <a:avLst/>
          </a:prstGeom>
          <a:noFill/>
          <a:ln w="9525">
            <a:noFill/>
            <a:miter lim="800000"/>
            <a:headEnd/>
            <a:tailEnd/>
          </a:ln>
          <a:effectLst/>
        </p:spPr>
      </p:pic>
      <p:sp>
        <p:nvSpPr>
          <p:cNvPr id="10" name="TextBox 9"/>
          <p:cNvSpPr txBox="1"/>
          <p:nvPr/>
        </p:nvSpPr>
        <p:spPr>
          <a:xfrm>
            <a:off x="749809" y="1344168"/>
            <a:ext cx="10835734" cy="1231106"/>
          </a:xfrm>
          <a:prstGeom prst="rect">
            <a:avLst/>
          </a:prstGeom>
          <a:noFill/>
        </p:spPr>
        <p:txBody>
          <a:bodyPr wrap="square" rtlCol="0">
            <a:spAutoFit/>
          </a:bodyPr>
          <a:lstStyle/>
          <a:p>
            <a:pPr>
              <a:buFont typeface="Wingdings" pitchFamily="2" charset="2"/>
              <a:buChar char="l"/>
            </a:pPr>
            <a:r>
              <a:rPr lang="zh-CN" altLang="en-US" sz="2800" dirty="0"/>
              <a:t>在拓扑中，像素连通描述了相邻像素之间的关系，基于连通性的分割网络使用连通性掩码作为标签。</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TotalTime>
  <Words>813</Words>
  <Application>Microsoft Office PowerPoint</Application>
  <PresentationFormat>宽屏</PresentationFormat>
  <Paragraphs>105</Paragraphs>
  <Slides>24</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汉仪雅酷黑简</vt:lpstr>
      <vt:lpstr>汉仪中黑简</vt:lpstr>
      <vt:lpstr>宋体</vt:lpstr>
      <vt:lpstr>微软雅黑</vt:lpstr>
      <vt:lpstr>Arial</vt:lpstr>
      <vt:lpstr>Calibri</vt:lpstr>
      <vt:lpstr>Calibri Light</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LYK</dc:creator>
  <cp:lastModifiedBy>家微 杨</cp:lastModifiedBy>
  <cp:revision>184</cp:revision>
  <dcterms:created xsi:type="dcterms:W3CDTF">2016-04-09T13:02:00Z</dcterms:created>
  <dcterms:modified xsi:type="dcterms:W3CDTF">2023-11-10T12:39:08Z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